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70"/>
  </p:notesMasterIdLst>
  <p:handoutMasterIdLst>
    <p:handoutMasterId r:id="rId71"/>
  </p:handoutMasterIdLst>
  <p:sldIdLst>
    <p:sldId id="846" r:id="rId2"/>
    <p:sldId id="772" r:id="rId3"/>
    <p:sldId id="777" r:id="rId4"/>
    <p:sldId id="778" r:id="rId5"/>
    <p:sldId id="793" r:id="rId6"/>
    <p:sldId id="779" r:id="rId7"/>
    <p:sldId id="780" r:id="rId8"/>
    <p:sldId id="781" r:id="rId9"/>
    <p:sldId id="782" r:id="rId10"/>
    <p:sldId id="783" r:id="rId11"/>
    <p:sldId id="784" r:id="rId12"/>
    <p:sldId id="785" r:id="rId13"/>
    <p:sldId id="786" r:id="rId14"/>
    <p:sldId id="787" r:id="rId15"/>
    <p:sldId id="788" r:id="rId16"/>
    <p:sldId id="791" r:id="rId17"/>
    <p:sldId id="794" r:id="rId18"/>
    <p:sldId id="790" r:id="rId19"/>
    <p:sldId id="792" r:id="rId20"/>
    <p:sldId id="795" r:id="rId21"/>
    <p:sldId id="797" r:id="rId22"/>
    <p:sldId id="798" r:id="rId23"/>
    <p:sldId id="799" r:id="rId24"/>
    <p:sldId id="776" r:id="rId25"/>
    <p:sldId id="800" r:id="rId26"/>
    <p:sldId id="801" r:id="rId27"/>
    <p:sldId id="804" r:id="rId28"/>
    <p:sldId id="805" r:id="rId29"/>
    <p:sldId id="806" r:id="rId30"/>
    <p:sldId id="807" r:id="rId31"/>
    <p:sldId id="808" r:id="rId32"/>
    <p:sldId id="809" r:id="rId33"/>
    <p:sldId id="810" r:id="rId34"/>
    <p:sldId id="811" r:id="rId35"/>
    <p:sldId id="812" r:id="rId36"/>
    <p:sldId id="813" r:id="rId37"/>
    <p:sldId id="814" r:id="rId38"/>
    <p:sldId id="815" r:id="rId39"/>
    <p:sldId id="816" r:id="rId40"/>
    <p:sldId id="817" r:id="rId41"/>
    <p:sldId id="818" r:id="rId42"/>
    <p:sldId id="819" r:id="rId43"/>
    <p:sldId id="820" r:id="rId44"/>
    <p:sldId id="821" r:id="rId45"/>
    <p:sldId id="822" r:id="rId46"/>
    <p:sldId id="823" r:id="rId47"/>
    <p:sldId id="824" r:id="rId48"/>
    <p:sldId id="825" r:id="rId49"/>
    <p:sldId id="826" r:id="rId50"/>
    <p:sldId id="827" r:id="rId51"/>
    <p:sldId id="828" r:id="rId52"/>
    <p:sldId id="829" r:id="rId53"/>
    <p:sldId id="830" r:id="rId54"/>
    <p:sldId id="831" r:id="rId55"/>
    <p:sldId id="832" r:id="rId56"/>
    <p:sldId id="833" r:id="rId57"/>
    <p:sldId id="834" r:id="rId58"/>
    <p:sldId id="835" r:id="rId59"/>
    <p:sldId id="836" r:id="rId60"/>
    <p:sldId id="837" r:id="rId61"/>
    <p:sldId id="838" r:id="rId62"/>
    <p:sldId id="839" r:id="rId63"/>
    <p:sldId id="840" r:id="rId64"/>
    <p:sldId id="841" r:id="rId65"/>
    <p:sldId id="842" r:id="rId66"/>
    <p:sldId id="843" r:id="rId67"/>
    <p:sldId id="844" r:id="rId68"/>
    <p:sldId id="845" r:id="rId69"/>
  </p:sldIdLst>
  <p:sldSz cx="9144000" cy="6858000" type="screen4x3"/>
  <p:notesSz cx="7099300" cy="10234613"/>
  <p:custDataLst>
    <p:tags r:id="rId72"/>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457200" algn="l" rtl="0" fontAlgn="base">
      <a:spcBef>
        <a:spcPct val="0"/>
      </a:spcBef>
      <a:spcAft>
        <a:spcPct val="0"/>
      </a:spcAft>
      <a:buSzPct val="90000"/>
      <a:defRPr kern="1200">
        <a:solidFill>
          <a:schemeClr val="folHlink"/>
        </a:solidFill>
        <a:latin typeface="Arial" charset="0"/>
        <a:ea typeface="+mn-ea"/>
        <a:cs typeface="Arial" charset="0"/>
      </a:defRPr>
    </a:lvl2pPr>
    <a:lvl3pPr marL="914400" algn="l" rtl="0" fontAlgn="base">
      <a:spcBef>
        <a:spcPct val="0"/>
      </a:spcBef>
      <a:spcAft>
        <a:spcPct val="0"/>
      </a:spcAft>
      <a:buSzPct val="90000"/>
      <a:defRPr kern="1200">
        <a:solidFill>
          <a:schemeClr val="folHlink"/>
        </a:solidFill>
        <a:latin typeface="Arial" charset="0"/>
        <a:ea typeface="+mn-ea"/>
        <a:cs typeface="Arial" charset="0"/>
      </a:defRPr>
    </a:lvl3pPr>
    <a:lvl4pPr marL="1371600" algn="l" rtl="0" fontAlgn="base">
      <a:spcBef>
        <a:spcPct val="0"/>
      </a:spcBef>
      <a:spcAft>
        <a:spcPct val="0"/>
      </a:spcAft>
      <a:buSzPct val="90000"/>
      <a:defRPr kern="1200">
        <a:solidFill>
          <a:schemeClr val="folHlink"/>
        </a:solidFill>
        <a:latin typeface="Arial" charset="0"/>
        <a:ea typeface="+mn-ea"/>
        <a:cs typeface="Arial" charset="0"/>
      </a:defRPr>
    </a:lvl4pPr>
    <a:lvl5pPr marL="1828800" algn="l" rtl="0" fontAlgn="base">
      <a:spcBef>
        <a:spcPct val="0"/>
      </a:spcBef>
      <a:spcAft>
        <a:spcPct val="0"/>
      </a:spcAft>
      <a:buSzPct val="90000"/>
      <a:defRPr kern="1200">
        <a:solidFill>
          <a:schemeClr val="folHlink"/>
        </a:solidFill>
        <a:latin typeface="Arial" charset="0"/>
        <a:ea typeface="+mn-ea"/>
        <a:cs typeface="Arial" charset="0"/>
      </a:defRPr>
    </a:lvl5pPr>
    <a:lvl6pPr marL="2286000" algn="l" defTabSz="914400" rtl="0" eaLnBrk="1" latinLnBrk="0" hangingPunct="1">
      <a:defRPr kern="1200">
        <a:solidFill>
          <a:schemeClr val="folHlink"/>
        </a:solidFill>
        <a:latin typeface="Arial" charset="0"/>
        <a:ea typeface="+mn-ea"/>
        <a:cs typeface="Arial" charset="0"/>
      </a:defRPr>
    </a:lvl6pPr>
    <a:lvl7pPr marL="2743200" algn="l" defTabSz="914400" rtl="0" eaLnBrk="1" latinLnBrk="0" hangingPunct="1">
      <a:defRPr kern="1200">
        <a:solidFill>
          <a:schemeClr val="folHlink"/>
        </a:solidFill>
        <a:latin typeface="Arial" charset="0"/>
        <a:ea typeface="+mn-ea"/>
        <a:cs typeface="Arial" charset="0"/>
      </a:defRPr>
    </a:lvl7pPr>
    <a:lvl8pPr marL="3200400" algn="l" defTabSz="914400" rtl="0" eaLnBrk="1" latinLnBrk="0" hangingPunct="1">
      <a:defRPr kern="1200">
        <a:solidFill>
          <a:schemeClr val="folHlink"/>
        </a:solidFill>
        <a:latin typeface="Arial" charset="0"/>
        <a:ea typeface="+mn-ea"/>
        <a:cs typeface="Arial" charset="0"/>
      </a:defRPr>
    </a:lvl8pPr>
    <a:lvl9pPr marL="3657600" algn="l" defTabSz="914400" rtl="0" eaLnBrk="1" latinLnBrk="0" hangingPunct="1">
      <a:defRPr kern="1200">
        <a:solidFill>
          <a:schemeClr val="folHlink"/>
        </a:solidFill>
        <a:latin typeface="Arial" charset="0"/>
        <a:ea typeface="+mn-ea"/>
        <a:cs typeface="Arial" charset="0"/>
      </a:defRPr>
    </a:lvl9pPr>
  </p:defaultTextStyle>
  <p:extLst>
    <p:ext uri="{EFAFB233-063F-42B5-8137-9DF3F51BA10A}">
      <p15:sldGuideLst xmlns:p15="http://schemas.microsoft.com/office/powerpoint/2012/main">
        <p15:guide id="1" orient="horz" pos="386">
          <p15:clr>
            <a:srgbClr val="A4A3A4"/>
          </p15:clr>
        </p15:guide>
        <p15:guide id="2" orient="horz" pos="873">
          <p15:clr>
            <a:srgbClr val="A4A3A4"/>
          </p15:clr>
        </p15:guide>
        <p15:guide id="3" orient="horz" pos="1116">
          <p15:clr>
            <a:srgbClr val="A4A3A4"/>
          </p15:clr>
        </p15:guide>
        <p15:guide id="4" orient="horz" pos="3846">
          <p15:clr>
            <a:srgbClr val="A4A3A4"/>
          </p15:clr>
        </p15:guide>
        <p15:guide id="5" orient="horz" pos="2472">
          <p15:clr>
            <a:srgbClr val="A4A3A4"/>
          </p15:clr>
        </p15:guide>
        <p15:guide id="6" pos="104">
          <p15:clr>
            <a:srgbClr val="A4A3A4"/>
          </p15:clr>
        </p15:guide>
        <p15:guide id="7" pos="1464">
          <p15:clr>
            <a:srgbClr val="A4A3A4"/>
          </p15:clr>
        </p15:guide>
        <p15:guide id="8" pos="2879">
          <p15:clr>
            <a:srgbClr val="A4A3A4"/>
          </p15:clr>
        </p15:guide>
        <p15:guide id="9" pos="4258">
          <p15:clr>
            <a:srgbClr val="A4A3A4"/>
          </p15:clr>
        </p15:guide>
        <p15:guide id="10" pos="5674">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FE9F3"/>
    <a:srgbClr val="1C1C1C"/>
    <a:srgbClr val="FD8B84"/>
    <a:srgbClr val="33CC33"/>
    <a:srgbClr val="C81704"/>
    <a:srgbClr val="FFD0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1005" autoAdjust="0"/>
  </p:normalViewPr>
  <p:slideViewPr>
    <p:cSldViewPr snapToGrid="0" snapToObjects="1" showGuides="1">
      <p:cViewPr varScale="1">
        <p:scale>
          <a:sx n="80" d="100"/>
          <a:sy n="80" d="100"/>
        </p:scale>
        <p:origin x="516" y="78"/>
      </p:cViewPr>
      <p:guideLst>
        <p:guide orient="horz" pos="386"/>
        <p:guide orient="horz" pos="873"/>
        <p:guide orient="horz" pos="1116"/>
        <p:guide orient="horz" pos="3846"/>
        <p:guide orient="horz" pos="2472"/>
        <p:guide pos="104"/>
        <p:guide pos="1464"/>
        <p:guide pos="2879"/>
        <p:guide pos="4258"/>
        <p:guide pos="5674"/>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64" d="100"/>
          <a:sy n="64" d="100"/>
        </p:scale>
        <p:origin x="-2856"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B9A4F-6236-4A96-8BC2-1CFA84BDAE04}" type="doc">
      <dgm:prSet loTypeId="urn:microsoft.com/office/officeart/2005/8/layout/pyramid1" loCatId="pyramid" qsTypeId="urn:microsoft.com/office/officeart/2005/8/quickstyle/simple1" qsCatId="simple" csTypeId="urn:microsoft.com/office/officeart/2005/8/colors/accent1_2" csCatId="accent1" phldr="1"/>
      <dgm:spPr/>
    </dgm:pt>
    <dgm:pt modelId="{EA8121AC-CE4D-49D2-AB15-81C17CB6B260}">
      <dgm:prSet phldrT="[Text]" custT="1"/>
      <dgm:spPr/>
      <dgm:t>
        <a:bodyPr/>
        <a:lstStyle/>
        <a:p>
          <a:r>
            <a:rPr lang="en-GB" sz="1600" b="1" dirty="0" smtClean="0"/>
            <a:t>Constitution</a:t>
          </a:r>
          <a:endParaRPr lang="en-GB" sz="1600" b="1" dirty="0"/>
        </a:p>
      </dgm:t>
    </dgm:pt>
    <dgm:pt modelId="{B3DDCC65-7B55-47CE-A8B8-1F31D52AD478}" type="parTrans" cxnId="{15BA4A96-5D71-46DD-92C9-502D00AB0623}">
      <dgm:prSet/>
      <dgm:spPr/>
      <dgm:t>
        <a:bodyPr/>
        <a:lstStyle/>
        <a:p>
          <a:endParaRPr lang="en-GB"/>
        </a:p>
      </dgm:t>
    </dgm:pt>
    <dgm:pt modelId="{0244E6B6-7D1F-4E17-BC16-1DDF13742EE4}" type="sibTrans" cxnId="{15BA4A96-5D71-46DD-92C9-502D00AB0623}">
      <dgm:prSet/>
      <dgm:spPr/>
      <dgm:t>
        <a:bodyPr/>
        <a:lstStyle/>
        <a:p>
          <a:endParaRPr lang="en-GB"/>
        </a:p>
      </dgm:t>
    </dgm:pt>
    <dgm:pt modelId="{C418212E-B51B-416F-8EB8-54B72240C278}">
      <dgm:prSet phldrT="[Text]" custT="1"/>
      <dgm:spPr/>
      <dgm:t>
        <a:bodyPr/>
        <a:lstStyle/>
        <a:p>
          <a:r>
            <a:rPr lang="en-GB" sz="1600" b="1" dirty="0" smtClean="0"/>
            <a:t>Laws</a:t>
          </a:r>
          <a:r>
            <a:rPr lang="en-GB" sz="1600" dirty="0" smtClean="0"/>
            <a:t> enacted by Parliament, State and UT Legislatures</a:t>
          </a:r>
          <a:endParaRPr lang="en-GB" sz="1600" dirty="0"/>
        </a:p>
      </dgm:t>
    </dgm:pt>
    <dgm:pt modelId="{C33D1012-31F9-4214-AAF2-B303B4E98A43}" type="parTrans" cxnId="{91148978-5B30-4756-99C7-A47BA7EF6F27}">
      <dgm:prSet/>
      <dgm:spPr/>
      <dgm:t>
        <a:bodyPr/>
        <a:lstStyle/>
        <a:p>
          <a:endParaRPr lang="en-GB"/>
        </a:p>
      </dgm:t>
    </dgm:pt>
    <dgm:pt modelId="{FF3FA646-3099-473E-AB52-EE36DE7E95ED}" type="sibTrans" cxnId="{91148978-5B30-4756-99C7-A47BA7EF6F27}">
      <dgm:prSet/>
      <dgm:spPr/>
      <dgm:t>
        <a:bodyPr/>
        <a:lstStyle/>
        <a:p>
          <a:endParaRPr lang="en-GB"/>
        </a:p>
      </dgm:t>
    </dgm:pt>
    <dgm:pt modelId="{CEA7721F-87CB-4484-AC30-D85BF1055490}">
      <dgm:prSet phldrT="[Text]" custT="1"/>
      <dgm:spPr/>
      <dgm:t>
        <a:bodyPr/>
        <a:lstStyle/>
        <a:p>
          <a:r>
            <a:rPr lang="en-GB" sz="1600" b="1" dirty="0" smtClean="0"/>
            <a:t>Subordinate Legislation</a:t>
          </a:r>
        </a:p>
        <a:p>
          <a:r>
            <a:rPr lang="en-GB" sz="1600" dirty="0" smtClean="0"/>
            <a:t>(Rules, Regulations, Codes, by-laws made by authorities identified and delegated in the law)</a:t>
          </a:r>
          <a:endParaRPr lang="en-GB" sz="1600" dirty="0"/>
        </a:p>
      </dgm:t>
    </dgm:pt>
    <dgm:pt modelId="{7009C9FC-7EE2-4433-A8FC-40E262F1D88F}" type="parTrans" cxnId="{0F39E176-5D2A-4AEF-99C1-C94E6BB209DB}">
      <dgm:prSet/>
      <dgm:spPr/>
      <dgm:t>
        <a:bodyPr/>
        <a:lstStyle/>
        <a:p>
          <a:endParaRPr lang="en-GB"/>
        </a:p>
      </dgm:t>
    </dgm:pt>
    <dgm:pt modelId="{11EFDE98-B83D-4690-889D-10F76AC75D1B}" type="sibTrans" cxnId="{0F39E176-5D2A-4AEF-99C1-C94E6BB209DB}">
      <dgm:prSet/>
      <dgm:spPr/>
      <dgm:t>
        <a:bodyPr/>
        <a:lstStyle/>
        <a:p>
          <a:endParaRPr lang="en-GB"/>
        </a:p>
      </dgm:t>
    </dgm:pt>
    <dgm:pt modelId="{66E3BA45-522B-4FF3-8B31-E7DBE24EF40E}" type="pres">
      <dgm:prSet presAssocID="{7ADB9A4F-6236-4A96-8BC2-1CFA84BDAE04}" presName="Name0" presStyleCnt="0">
        <dgm:presLayoutVars>
          <dgm:dir/>
          <dgm:animLvl val="lvl"/>
          <dgm:resizeHandles val="exact"/>
        </dgm:presLayoutVars>
      </dgm:prSet>
      <dgm:spPr/>
    </dgm:pt>
    <dgm:pt modelId="{04A8C036-1EB2-4EF9-BF17-890EB1D0E31C}" type="pres">
      <dgm:prSet presAssocID="{EA8121AC-CE4D-49D2-AB15-81C17CB6B260}" presName="Name8" presStyleCnt="0"/>
      <dgm:spPr/>
    </dgm:pt>
    <dgm:pt modelId="{E39D6BDD-4F12-447D-9ECC-E09AB8A5E8FD}" type="pres">
      <dgm:prSet presAssocID="{EA8121AC-CE4D-49D2-AB15-81C17CB6B260}" presName="level" presStyleLbl="node1" presStyleIdx="0" presStyleCnt="3">
        <dgm:presLayoutVars>
          <dgm:chMax val="1"/>
          <dgm:bulletEnabled val="1"/>
        </dgm:presLayoutVars>
      </dgm:prSet>
      <dgm:spPr/>
      <dgm:t>
        <a:bodyPr/>
        <a:lstStyle/>
        <a:p>
          <a:endParaRPr lang="en-GB"/>
        </a:p>
      </dgm:t>
    </dgm:pt>
    <dgm:pt modelId="{4AD3F04A-4E03-4A68-8C0A-C64726BF886E}" type="pres">
      <dgm:prSet presAssocID="{EA8121AC-CE4D-49D2-AB15-81C17CB6B260}" presName="levelTx" presStyleLbl="revTx" presStyleIdx="0" presStyleCnt="0">
        <dgm:presLayoutVars>
          <dgm:chMax val="1"/>
          <dgm:bulletEnabled val="1"/>
        </dgm:presLayoutVars>
      </dgm:prSet>
      <dgm:spPr/>
      <dgm:t>
        <a:bodyPr/>
        <a:lstStyle/>
        <a:p>
          <a:endParaRPr lang="en-GB"/>
        </a:p>
      </dgm:t>
    </dgm:pt>
    <dgm:pt modelId="{A19B9C9D-A076-44EC-84CE-66D51AAC03A9}" type="pres">
      <dgm:prSet presAssocID="{C418212E-B51B-416F-8EB8-54B72240C278}" presName="Name8" presStyleCnt="0"/>
      <dgm:spPr/>
    </dgm:pt>
    <dgm:pt modelId="{7731DEAD-5DA2-4096-8E61-7F025C1BCB18}" type="pres">
      <dgm:prSet presAssocID="{C418212E-B51B-416F-8EB8-54B72240C278}" presName="level" presStyleLbl="node1" presStyleIdx="1" presStyleCnt="3">
        <dgm:presLayoutVars>
          <dgm:chMax val="1"/>
          <dgm:bulletEnabled val="1"/>
        </dgm:presLayoutVars>
      </dgm:prSet>
      <dgm:spPr/>
      <dgm:t>
        <a:bodyPr/>
        <a:lstStyle/>
        <a:p>
          <a:endParaRPr lang="en-GB"/>
        </a:p>
      </dgm:t>
    </dgm:pt>
    <dgm:pt modelId="{365DB8F0-FFAD-48BD-8349-B6DB01568F99}" type="pres">
      <dgm:prSet presAssocID="{C418212E-B51B-416F-8EB8-54B72240C278}" presName="levelTx" presStyleLbl="revTx" presStyleIdx="0" presStyleCnt="0">
        <dgm:presLayoutVars>
          <dgm:chMax val="1"/>
          <dgm:bulletEnabled val="1"/>
        </dgm:presLayoutVars>
      </dgm:prSet>
      <dgm:spPr/>
      <dgm:t>
        <a:bodyPr/>
        <a:lstStyle/>
        <a:p>
          <a:endParaRPr lang="en-GB"/>
        </a:p>
      </dgm:t>
    </dgm:pt>
    <dgm:pt modelId="{93B01344-323D-4C08-9817-E318A63D19E1}" type="pres">
      <dgm:prSet presAssocID="{CEA7721F-87CB-4484-AC30-D85BF1055490}" presName="Name8" presStyleCnt="0"/>
      <dgm:spPr/>
    </dgm:pt>
    <dgm:pt modelId="{13557374-7C12-4C1B-8084-1F1FC240F7FA}" type="pres">
      <dgm:prSet presAssocID="{CEA7721F-87CB-4484-AC30-D85BF1055490}" presName="level" presStyleLbl="node1" presStyleIdx="2" presStyleCnt="3">
        <dgm:presLayoutVars>
          <dgm:chMax val="1"/>
          <dgm:bulletEnabled val="1"/>
        </dgm:presLayoutVars>
      </dgm:prSet>
      <dgm:spPr/>
      <dgm:t>
        <a:bodyPr/>
        <a:lstStyle/>
        <a:p>
          <a:endParaRPr lang="en-GB"/>
        </a:p>
      </dgm:t>
    </dgm:pt>
    <dgm:pt modelId="{1F938205-416F-4940-9B0D-0659CD738E5C}" type="pres">
      <dgm:prSet presAssocID="{CEA7721F-87CB-4484-AC30-D85BF1055490}" presName="levelTx" presStyleLbl="revTx" presStyleIdx="0" presStyleCnt="0">
        <dgm:presLayoutVars>
          <dgm:chMax val="1"/>
          <dgm:bulletEnabled val="1"/>
        </dgm:presLayoutVars>
      </dgm:prSet>
      <dgm:spPr/>
      <dgm:t>
        <a:bodyPr/>
        <a:lstStyle/>
        <a:p>
          <a:endParaRPr lang="en-GB"/>
        </a:p>
      </dgm:t>
    </dgm:pt>
  </dgm:ptLst>
  <dgm:cxnLst>
    <dgm:cxn modelId="{C5E62733-5023-4D86-BFD8-763C2736BBC8}" type="presOf" srcId="{EA8121AC-CE4D-49D2-AB15-81C17CB6B260}" destId="{E39D6BDD-4F12-447D-9ECC-E09AB8A5E8FD}" srcOrd="0" destOrd="0" presId="urn:microsoft.com/office/officeart/2005/8/layout/pyramid1"/>
    <dgm:cxn modelId="{91148978-5B30-4756-99C7-A47BA7EF6F27}" srcId="{7ADB9A4F-6236-4A96-8BC2-1CFA84BDAE04}" destId="{C418212E-B51B-416F-8EB8-54B72240C278}" srcOrd="1" destOrd="0" parTransId="{C33D1012-31F9-4214-AAF2-B303B4E98A43}" sibTransId="{FF3FA646-3099-473E-AB52-EE36DE7E95ED}"/>
    <dgm:cxn modelId="{D0AFCCE2-8C69-4725-80B6-48B14FC9BAFD}" type="presOf" srcId="{CEA7721F-87CB-4484-AC30-D85BF1055490}" destId="{1F938205-416F-4940-9B0D-0659CD738E5C}" srcOrd="1" destOrd="0" presId="urn:microsoft.com/office/officeart/2005/8/layout/pyramid1"/>
    <dgm:cxn modelId="{15BA4A96-5D71-46DD-92C9-502D00AB0623}" srcId="{7ADB9A4F-6236-4A96-8BC2-1CFA84BDAE04}" destId="{EA8121AC-CE4D-49D2-AB15-81C17CB6B260}" srcOrd="0" destOrd="0" parTransId="{B3DDCC65-7B55-47CE-A8B8-1F31D52AD478}" sibTransId="{0244E6B6-7D1F-4E17-BC16-1DDF13742EE4}"/>
    <dgm:cxn modelId="{10531C32-2118-43E0-9372-B5FA1566B2B5}" type="presOf" srcId="{7ADB9A4F-6236-4A96-8BC2-1CFA84BDAE04}" destId="{66E3BA45-522B-4FF3-8B31-E7DBE24EF40E}" srcOrd="0" destOrd="0" presId="urn:microsoft.com/office/officeart/2005/8/layout/pyramid1"/>
    <dgm:cxn modelId="{EC8A0600-87BA-4EAC-B6BB-7877FB26932C}" type="presOf" srcId="{EA8121AC-CE4D-49D2-AB15-81C17CB6B260}" destId="{4AD3F04A-4E03-4A68-8C0A-C64726BF886E}" srcOrd="1" destOrd="0" presId="urn:microsoft.com/office/officeart/2005/8/layout/pyramid1"/>
    <dgm:cxn modelId="{33A79E59-0F39-40B6-B98F-83762E40E099}" type="presOf" srcId="{CEA7721F-87CB-4484-AC30-D85BF1055490}" destId="{13557374-7C12-4C1B-8084-1F1FC240F7FA}" srcOrd="0" destOrd="0" presId="urn:microsoft.com/office/officeart/2005/8/layout/pyramid1"/>
    <dgm:cxn modelId="{0F39E176-5D2A-4AEF-99C1-C94E6BB209DB}" srcId="{7ADB9A4F-6236-4A96-8BC2-1CFA84BDAE04}" destId="{CEA7721F-87CB-4484-AC30-D85BF1055490}" srcOrd="2" destOrd="0" parTransId="{7009C9FC-7EE2-4433-A8FC-40E262F1D88F}" sibTransId="{11EFDE98-B83D-4690-889D-10F76AC75D1B}"/>
    <dgm:cxn modelId="{0F3361E9-4FD4-43B5-8FDB-5F174634F754}" type="presOf" srcId="{C418212E-B51B-416F-8EB8-54B72240C278}" destId="{7731DEAD-5DA2-4096-8E61-7F025C1BCB18}" srcOrd="0" destOrd="0" presId="urn:microsoft.com/office/officeart/2005/8/layout/pyramid1"/>
    <dgm:cxn modelId="{B9D4FF95-F079-4B6C-A95C-A089833E9EE1}" type="presOf" srcId="{C418212E-B51B-416F-8EB8-54B72240C278}" destId="{365DB8F0-FFAD-48BD-8349-B6DB01568F99}" srcOrd="1" destOrd="0" presId="urn:microsoft.com/office/officeart/2005/8/layout/pyramid1"/>
    <dgm:cxn modelId="{9B40D2EB-DA3E-4FE4-8770-C69BC85BC005}" type="presParOf" srcId="{66E3BA45-522B-4FF3-8B31-E7DBE24EF40E}" destId="{04A8C036-1EB2-4EF9-BF17-890EB1D0E31C}" srcOrd="0" destOrd="0" presId="urn:microsoft.com/office/officeart/2005/8/layout/pyramid1"/>
    <dgm:cxn modelId="{53785AA3-D703-4C6C-B1FA-24D8CB64F07D}" type="presParOf" srcId="{04A8C036-1EB2-4EF9-BF17-890EB1D0E31C}" destId="{E39D6BDD-4F12-447D-9ECC-E09AB8A5E8FD}" srcOrd="0" destOrd="0" presId="urn:microsoft.com/office/officeart/2005/8/layout/pyramid1"/>
    <dgm:cxn modelId="{FBD2C184-EC5D-4301-A7B0-CA03F3F3A27F}" type="presParOf" srcId="{04A8C036-1EB2-4EF9-BF17-890EB1D0E31C}" destId="{4AD3F04A-4E03-4A68-8C0A-C64726BF886E}" srcOrd="1" destOrd="0" presId="urn:microsoft.com/office/officeart/2005/8/layout/pyramid1"/>
    <dgm:cxn modelId="{645760A8-7904-49D6-A092-87D96CAF359F}" type="presParOf" srcId="{66E3BA45-522B-4FF3-8B31-E7DBE24EF40E}" destId="{A19B9C9D-A076-44EC-84CE-66D51AAC03A9}" srcOrd="1" destOrd="0" presId="urn:microsoft.com/office/officeart/2005/8/layout/pyramid1"/>
    <dgm:cxn modelId="{94FF4A43-048C-4AFD-AE01-DF7393C2B3FB}" type="presParOf" srcId="{A19B9C9D-A076-44EC-84CE-66D51AAC03A9}" destId="{7731DEAD-5DA2-4096-8E61-7F025C1BCB18}" srcOrd="0" destOrd="0" presId="urn:microsoft.com/office/officeart/2005/8/layout/pyramid1"/>
    <dgm:cxn modelId="{2AE8CED4-20A6-4C75-9E83-32EFA3932729}" type="presParOf" srcId="{A19B9C9D-A076-44EC-84CE-66D51AAC03A9}" destId="{365DB8F0-FFAD-48BD-8349-B6DB01568F99}" srcOrd="1" destOrd="0" presId="urn:microsoft.com/office/officeart/2005/8/layout/pyramid1"/>
    <dgm:cxn modelId="{0BB2EBF5-9B53-4BAC-A13C-ABBCF37A437B}" type="presParOf" srcId="{66E3BA45-522B-4FF3-8B31-E7DBE24EF40E}" destId="{93B01344-323D-4C08-9817-E318A63D19E1}" srcOrd="2" destOrd="0" presId="urn:microsoft.com/office/officeart/2005/8/layout/pyramid1"/>
    <dgm:cxn modelId="{053BC245-EECB-4DEF-90D4-9BCC6AB80734}" type="presParOf" srcId="{93B01344-323D-4C08-9817-E318A63D19E1}" destId="{13557374-7C12-4C1B-8084-1F1FC240F7FA}" srcOrd="0" destOrd="0" presId="urn:microsoft.com/office/officeart/2005/8/layout/pyramid1"/>
    <dgm:cxn modelId="{6321C6EA-FF7F-4BB0-A0B1-B1AB0F94943B}" type="presParOf" srcId="{93B01344-323D-4C08-9817-E318A63D19E1}" destId="{1F938205-416F-4940-9B0D-0659CD738E5C}"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124710-BDD3-4EEC-82B1-C456B286AA6F}" type="doc">
      <dgm:prSet loTypeId="urn:microsoft.com/office/officeart/2005/8/layout/hProcess9" loCatId="process" qsTypeId="urn:microsoft.com/office/officeart/2005/8/quickstyle/simple1" qsCatId="simple" csTypeId="urn:microsoft.com/office/officeart/2005/8/colors/accent1_2" csCatId="accent1" phldr="1"/>
      <dgm:spPr/>
    </dgm:pt>
    <dgm:pt modelId="{17BAC954-78C8-4B0E-B5C7-DDA515B86B44}">
      <dgm:prSet phldrT="[Text]" custT="1"/>
      <dgm:spPr>
        <a:solidFill>
          <a:schemeClr val="bg2"/>
        </a:solidFill>
      </dgm:spPr>
      <dgm:t>
        <a:bodyPr/>
        <a:lstStyle/>
        <a:p>
          <a:r>
            <a:rPr lang="en-GB" sz="1800" dirty="0" smtClean="0"/>
            <a:t>Undertake GPR</a:t>
          </a:r>
          <a:endParaRPr lang="en-GB" sz="1800" dirty="0"/>
        </a:p>
      </dgm:t>
    </dgm:pt>
    <dgm:pt modelId="{91085314-CB59-4692-9FC0-CA78EEF770F4}" type="parTrans" cxnId="{D911DF2A-CBEB-462F-8B19-50C21709A520}">
      <dgm:prSet/>
      <dgm:spPr/>
      <dgm:t>
        <a:bodyPr/>
        <a:lstStyle/>
        <a:p>
          <a:endParaRPr lang="en-GB"/>
        </a:p>
      </dgm:t>
    </dgm:pt>
    <dgm:pt modelId="{3A1973D1-4772-4801-9AD2-B3B41FEC740E}" type="sibTrans" cxnId="{D911DF2A-CBEB-462F-8B19-50C21709A520}">
      <dgm:prSet/>
      <dgm:spPr/>
      <dgm:t>
        <a:bodyPr/>
        <a:lstStyle/>
        <a:p>
          <a:endParaRPr lang="en-GB"/>
        </a:p>
      </dgm:t>
    </dgm:pt>
    <dgm:pt modelId="{CA965EE1-EBF9-493B-A4CC-34A38D3F521C}">
      <dgm:prSet phldrT="[Text]" custT="1"/>
      <dgm:spPr>
        <a:solidFill>
          <a:schemeClr val="bg2"/>
        </a:solidFill>
      </dgm:spPr>
      <dgm:t>
        <a:bodyPr/>
        <a:lstStyle/>
        <a:p>
          <a:r>
            <a:rPr lang="en-GB" sz="1800" dirty="0" smtClean="0"/>
            <a:t>Amend Laws to bring in enabling provisions</a:t>
          </a:r>
          <a:endParaRPr lang="en-GB" sz="1800" dirty="0"/>
        </a:p>
      </dgm:t>
    </dgm:pt>
    <dgm:pt modelId="{7D97D644-476C-47CA-9CC5-77C436BE02E2}" type="parTrans" cxnId="{1D9202BD-543B-46A6-A71B-F08AAC854494}">
      <dgm:prSet/>
      <dgm:spPr/>
      <dgm:t>
        <a:bodyPr/>
        <a:lstStyle/>
        <a:p>
          <a:endParaRPr lang="en-GB"/>
        </a:p>
      </dgm:t>
    </dgm:pt>
    <dgm:pt modelId="{B5794FAF-0D37-447A-9787-799E0E2D123E}" type="sibTrans" cxnId="{1D9202BD-543B-46A6-A71B-F08AAC854494}">
      <dgm:prSet/>
      <dgm:spPr/>
      <dgm:t>
        <a:bodyPr/>
        <a:lstStyle/>
        <a:p>
          <a:endParaRPr lang="en-GB"/>
        </a:p>
      </dgm:t>
    </dgm:pt>
    <dgm:pt modelId="{165DDA74-88A8-432F-9B6A-6CA27AD73BBD}">
      <dgm:prSet phldrT="[Text]" custT="1"/>
      <dgm:spPr>
        <a:solidFill>
          <a:schemeClr val="bg2"/>
        </a:solidFill>
      </dgm:spPr>
      <dgm:t>
        <a:bodyPr/>
        <a:lstStyle/>
        <a:p>
          <a:r>
            <a:rPr lang="en-GB" sz="1800" dirty="0" smtClean="0"/>
            <a:t>Amend sub-ordinate legislation to incorporate specific changes</a:t>
          </a:r>
          <a:endParaRPr lang="en-GB" sz="1800" dirty="0"/>
        </a:p>
      </dgm:t>
    </dgm:pt>
    <dgm:pt modelId="{6C0699DB-7D93-4218-9E7C-09C4DF7F35BF}" type="parTrans" cxnId="{7D4712E8-FADB-4933-BA12-701D9521CFB4}">
      <dgm:prSet/>
      <dgm:spPr/>
      <dgm:t>
        <a:bodyPr/>
        <a:lstStyle/>
        <a:p>
          <a:endParaRPr lang="en-GB"/>
        </a:p>
      </dgm:t>
    </dgm:pt>
    <dgm:pt modelId="{0294546C-B9AE-4E27-9E31-AC06CE0F9EE3}" type="sibTrans" cxnId="{7D4712E8-FADB-4933-BA12-701D9521CFB4}">
      <dgm:prSet/>
      <dgm:spPr/>
      <dgm:t>
        <a:bodyPr/>
        <a:lstStyle/>
        <a:p>
          <a:endParaRPr lang="en-GB"/>
        </a:p>
      </dgm:t>
    </dgm:pt>
    <dgm:pt modelId="{2903669E-01CA-406C-A302-E8BB21B76061}" type="pres">
      <dgm:prSet presAssocID="{06124710-BDD3-4EEC-82B1-C456B286AA6F}" presName="CompostProcess" presStyleCnt="0">
        <dgm:presLayoutVars>
          <dgm:dir/>
          <dgm:resizeHandles val="exact"/>
        </dgm:presLayoutVars>
      </dgm:prSet>
      <dgm:spPr/>
    </dgm:pt>
    <dgm:pt modelId="{7949EEA7-1EB9-476C-84EA-F40B94885946}" type="pres">
      <dgm:prSet presAssocID="{06124710-BDD3-4EEC-82B1-C456B286AA6F}" presName="arrow" presStyleLbl="bgShp" presStyleIdx="0" presStyleCnt="1"/>
      <dgm:spPr/>
    </dgm:pt>
    <dgm:pt modelId="{F880CC88-C37C-4734-8533-667A90E19539}" type="pres">
      <dgm:prSet presAssocID="{06124710-BDD3-4EEC-82B1-C456B286AA6F}" presName="linearProcess" presStyleCnt="0"/>
      <dgm:spPr/>
    </dgm:pt>
    <dgm:pt modelId="{86D7666F-24F1-4EF1-A10C-93153EEF041F}" type="pres">
      <dgm:prSet presAssocID="{17BAC954-78C8-4B0E-B5C7-DDA515B86B44}" presName="textNode" presStyleLbl="node1" presStyleIdx="0" presStyleCnt="3">
        <dgm:presLayoutVars>
          <dgm:bulletEnabled val="1"/>
        </dgm:presLayoutVars>
      </dgm:prSet>
      <dgm:spPr/>
      <dgm:t>
        <a:bodyPr/>
        <a:lstStyle/>
        <a:p>
          <a:endParaRPr lang="en-GB"/>
        </a:p>
      </dgm:t>
    </dgm:pt>
    <dgm:pt modelId="{BEFA92C9-5918-491E-88A6-1F97F16CE226}" type="pres">
      <dgm:prSet presAssocID="{3A1973D1-4772-4801-9AD2-B3B41FEC740E}" presName="sibTrans" presStyleCnt="0"/>
      <dgm:spPr/>
    </dgm:pt>
    <dgm:pt modelId="{78D3005A-703C-48E0-99F4-399CD6001CCE}" type="pres">
      <dgm:prSet presAssocID="{CA965EE1-EBF9-493B-A4CC-34A38D3F521C}" presName="textNode" presStyleLbl="node1" presStyleIdx="1" presStyleCnt="3">
        <dgm:presLayoutVars>
          <dgm:bulletEnabled val="1"/>
        </dgm:presLayoutVars>
      </dgm:prSet>
      <dgm:spPr/>
      <dgm:t>
        <a:bodyPr/>
        <a:lstStyle/>
        <a:p>
          <a:endParaRPr lang="en-GB"/>
        </a:p>
      </dgm:t>
    </dgm:pt>
    <dgm:pt modelId="{D8B62B1C-46A2-4F27-8152-34E15D20B0E3}" type="pres">
      <dgm:prSet presAssocID="{B5794FAF-0D37-447A-9787-799E0E2D123E}" presName="sibTrans" presStyleCnt="0"/>
      <dgm:spPr/>
    </dgm:pt>
    <dgm:pt modelId="{ADF40B51-38E9-4BDE-B54C-0EC6921D0441}" type="pres">
      <dgm:prSet presAssocID="{165DDA74-88A8-432F-9B6A-6CA27AD73BBD}" presName="textNode" presStyleLbl="node1" presStyleIdx="2" presStyleCnt="3">
        <dgm:presLayoutVars>
          <dgm:bulletEnabled val="1"/>
        </dgm:presLayoutVars>
      </dgm:prSet>
      <dgm:spPr/>
      <dgm:t>
        <a:bodyPr/>
        <a:lstStyle/>
        <a:p>
          <a:endParaRPr lang="en-GB"/>
        </a:p>
      </dgm:t>
    </dgm:pt>
  </dgm:ptLst>
  <dgm:cxnLst>
    <dgm:cxn modelId="{6CA12E30-96D7-4FCE-8A9D-722DC3884FE9}" type="presOf" srcId="{165DDA74-88A8-432F-9B6A-6CA27AD73BBD}" destId="{ADF40B51-38E9-4BDE-B54C-0EC6921D0441}" srcOrd="0" destOrd="0" presId="urn:microsoft.com/office/officeart/2005/8/layout/hProcess9"/>
    <dgm:cxn modelId="{1D9202BD-543B-46A6-A71B-F08AAC854494}" srcId="{06124710-BDD3-4EEC-82B1-C456B286AA6F}" destId="{CA965EE1-EBF9-493B-A4CC-34A38D3F521C}" srcOrd="1" destOrd="0" parTransId="{7D97D644-476C-47CA-9CC5-77C436BE02E2}" sibTransId="{B5794FAF-0D37-447A-9787-799E0E2D123E}"/>
    <dgm:cxn modelId="{368B0796-CBEB-48AC-BC6E-D11C84F17D1E}" type="presOf" srcId="{17BAC954-78C8-4B0E-B5C7-DDA515B86B44}" destId="{86D7666F-24F1-4EF1-A10C-93153EEF041F}" srcOrd="0" destOrd="0" presId="urn:microsoft.com/office/officeart/2005/8/layout/hProcess9"/>
    <dgm:cxn modelId="{D911DF2A-CBEB-462F-8B19-50C21709A520}" srcId="{06124710-BDD3-4EEC-82B1-C456B286AA6F}" destId="{17BAC954-78C8-4B0E-B5C7-DDA515B86B44}" srcOrd="0" destOrd="0" parTransId="{91085314-CB59-4692-9FC0-CA78EEF770F4}" sibTransId="{3A1973D1-4772-4801-9AD2-B3B41FEC740E}"/>
    <dgm:cxn modelId="{7D4712E8-FADB-4933-BA12-701D9521CFB4}" srcId="{06124710-BDD3-4EEC-82B1-C456B286AA6F}" destId="{165DDA74-88A8-432F-9B6A-6CA27AD73BBD}" srcOrd="2" destOrd="0" parTransId="{6C0699DB-7D93-4218-9E7C-09C4DF7F35BF}" sibTransId="{0294546C-B9AE-4E27-9E31-AC06CE0F9EE3}"/>
    <dgm:cxn modelId="{28D91FBF-2C6F-4A5C-8CF4-62D8514F9828}" type="presOf" srcId="{06124710-BDD3-4EEC-82B1-C456B286AA6F}" destId="{2903669E-01CA-406C-A302-E8BB21B76061}" srcOrd="0" destOrd="0" presId="urn:microsoft.com/office/officeart/2005/8/layout/hProcess9"/>
    <dgm:cxn modelId="{96C633FA-FBA0-4599-B816-62B733A1DD89}" type="presOf" srcId="{CA965EE1-EBF9-493B-A4CC-34A38D3F521C}" destId="{78D3005A-703C-48E0-99F4-399CD6001CCE}" srcOrd="0" destOrd="0" presId="urn:microsoft.com/office/officeart/2005/8/layout/hProcess9"/>
    <dgm:cxn modelId="{9E4DF9F3-5A80-4E4C-9C22-DB1E0CB5165E}" type="presParOf" srcId="{2903669E-01CA-406C-A302-E8BB21B76061}" destId="{7949EEA7-1EB9-476C-84EA-F40B94885946}" srcOrd="0" destOrd="0" presId="urn:microsoft.com/office/officeart/2005/8/layout/hProcess9"/>
    <dgm:cxn modelId="{E56F326E-48E4-4139-8E66-227C0EFA474A}" type="presParOf" srcId="{2903669E-01CA-406C-A302-E8BB21B76061}" destId="{F880CC88-C37C-4734-8533-667A90E19539}" srcOrd="1" destOrd="0" presId="urn:microsoft.com/office/officeart/2005/8/layout/hProcess9"/>
    <dgm:cxn modelId="{A37C54DE-8582-4BFE-94EC-DBEF07A4B590}" type="presParOf" srcId="{F880CC88-C37C-4734-8533-667A90E19539}" destId="{86D7666F-24F1-4EF1-A10C-93153EEF041F}" srcOrd="0" destOrd="0" presId="urn:microsoft.com/office/officeart/2005/8/layout/hProcess9"/>
    <dgm:cxn modelId="{117CC546-65C5-4B7E-ADED-2D70410CDBAB}" type="presParOf" srcId="{F880CC88-C37C-4734-8533-667A90E19539}" destId="{BEFA92C9-5918-491E-88A6-1F97F16CE226}" srcOrd="1" destOrd="0" presId="urn:microsoft.com/office/officeart/2005/8/layout/hProcess9"/>
    <dgm:cxn modelId="{EDD7863C-C2CC-44F1-B03B-110C940A51FC}" type="presParOf" srcId="{F880CC88-C37C-4734-8533-667A90E19539}" destId="{78D3005A-703C-48E0-99F4-399CD6001CCE}" srcOrd="2" destOrd="0" presId="urn:microsoft.com/office/officeart/2005/8/layout/hProcess9"/>
    <dgm:cxn modelId="{85DB754F-953F-4639-8FF0-44277A392839}" type="presParOf" srcId="{F880CC88-C37C-4734-8533-667A90E19539}" destId="{D8B62B1C-46A2-4F27-8152-34E15D20B0E3}" srcOrd="3" destOrd="0" presId="urn:microsoft.com/office/officeart/2005/8/layout/hProcess9"/>
    <dgm:cxn modelId="{383A7A54-7B49-43E5-A27C-8E6F42A5203F}" type="presParOf" srcId="{F880CC88-C37C-4734-8533-667A90E19539}" destId="{ADF40B51-38E9-4BDE-B54C-0EC6921D0441}"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2F34A3-74C7-4294-8D0C-A79488C10DFB}" type="doc">
      <dgm:prSet loTypeId="urn:microsoft.com/office/officeart/2005/8/layout/hProcess9" loCatId="process" qsTypeId="urn:microsoft.com/office/officeart/2005/8/quickstyle/simple1" qsCatId="simple" csTypeId="urn:microsoft.com/office/officeart/2005/8/colors/accent1_2" csCatId="accent1" phldr="1"/>
      <dgm:spPr/>
    </dgm:pt>
    <dgm:pt modelId="{9439073E-0C20-4CF9-A202-A2150B5F1602}">
      <dgm:prSet phldrT="[Text]"/>
      <dgm:spPr>
        <a:solidFill>
          <a:schemeClr val="tx1"/>
        </a:solidFill>
      </dgm:spPr>
      <dgm:t>
        <a:bodyPr/>
        <a:lstStyle/>
        <a:p>
          <a:r>
            <a:rPr lang="en-GB" dirty="0" smtClean="0"/>
            <a:t>Bidders submit bids in the e-Procurement system</a:t>
          </a:r>
          <a:endParaRPr lang="en-GB" dirty="0"/>
        </a:p>
      </dgm:t>
    </dgm:pt>
    <dgm:pt modelId="{E5CE1787-4683-4B19-923C-8BB86BE15503}" type="parTrans" cxnId="{7AEE4DEA-D467-4788-AEED-6B6F4604EA0C}">
      <dgm:prSet/>
      <dgm:spPr/>
      <dgm:t>
        <a:bodyPr/>
        <a:lstStyle/>
        <a:p>
          <a:endParaRPr lang="en-GB"/>
        </a:p>
      </dgm:t>
    </dgm:pt>
    <dgm:pt modelId="{7EA530C3-D289-417F-A88C-A422124B5EFD}" type="sibTrans" cxnId="{7AEE4DEA-D467-4788-AEED-6B6F4604EA0C}">
      <dgm:prSet/>
      <dgm:spPr/>
      <dgm:t>
        <a:bodyPr/>
        <a:lstStyle/>
        <a:p>
          <a:endParaRPr lang="en-GB"/>
        </a:p>
      </dgm:t>
    </dgm:pt>
    <dgm:pt modelId="{93B5B66B-DAAA-4980-8A57-A463375053F0}">
      <dgm:prSet phldrT="[Text]"/>
      <dgm:spPr>
        <a:solidFill>
          <a:schemeClr val="tx1"/>
        </a:solidFill>
      </dgm:spPr>
      <dgm:t>
        <a:bodyPr/>
        <a:lstStyle/>
        <a:p>
          <a:r>
            <a:rPr lang="en-GB" dirty="0" smtClean="0"/>
            <a:t>System auto generates comparative statement from commercial bids</a:t>
          </a:r>
          <a:endParaRPr lang="en-GB" dirty="0"/>
        </a:p>
      </dgm:t>
    </dgm:pt>
    <dgm:pt modelId="{70BE217B-DDEA-49E3-8E1B-E7722BC0AE1A}" type="parTrans" cxnId="{64320CC3-60B7-42B6-B1E8-E468503832E2}">
      <dgm:prSet/>
      <dgm:spPr/>
      <dgm:t>
        <a:bodyPr/>
        <a:lstStyle/>
        <a:p>
          <a:endParaRPr lang="en-GB"/>
        </a:p>
      </dgm:t>
    </dgm:pt>
    <dgm:pt modelId="{F1DCC947-6179-41A4-8FBE-44BE3F2617F4}" type="sibTrans" cxnId="{64320CC3-60B7-42B6-B1E8-E468503832E2}">
      <dgm:prSet/>
      <dgm:spPr/>
      <dgm:t>
        <a:bodyPr/>
        <a:lstStyle/>
        <a:p>
          <a:endParaRPr lang="en-GB"/>
        </a:p>
      </dgm:t>
    </dgm:pt>
    <dgm:pt modelId="{BAA346A8-9D1A-43A4-B094-925BB42C5283}">
      <dgm:prSet phldrT="[Text]"/>
      <dgm:spPr>
        <a:solidFill>
          <a:schemeClr val="tx1"/>
        </a:solidFill>
      </dgm:spPr>
      <dgm:t>
        <a:bodyPr/>
        <a:lstStyle/>
        <a:p>
          <a:r>
            <a:rPr lang="en-GB" dirty="0" smtClean="0"/>
            <a:t>Department selects best value bid from the comparative statement </a:t>
          </a:r>
          <a:endParaRPr lang="en-GB" dirty="0"/>
        </a:p>
      </dgm:t>
    </dgm:pt>
    <dgm:pt modelId="{47D1AFD4-05E4-4F71-9B09-9AD741F73B82}" type="parTrans" cxnId="{B0215A03-D76E-4C61-B5A9-71138022E890}">
      <dgm:prSet/>
      <dgm:spPr/>
      <dgm:t>
        <a:bodyPr/>
        <a:lstStyle/>
        <a:p>
          <a:endParaRPr lang="en-GB"/>
        </a:p>
      </dgm:t>
    </dgm:pt>
    <dgm:pt modelId="{0B1AEF62-F5CE-43AB-9CEA-8ED83F8300AB}" type="sibTrans" cxnId="{B0215A03-D76E-4C61-B5A9-71138022E890}">
      <dgm:prSet/>
      <dgm:spPr/>
      <dgm:t>
        <a:bodyPr/>
        <a:lstStyle/>
        <a:p>
          <a:endParaRPr lang="en-GB"/>
        </a:p>
      </dgm:t>
    </dgm:pt>
    <dgm:pt modelId="{B0D533C7-399C-4E20-835F-2B1BE17AD730}">
      <dgm:prSet phldrT="[Text]"/>
      <dgm:spPr>
        <a:solidFill>
          <a:schemeClr val="tx1"/>
        </a:solidFill>
      </dgm:spPr>
      <dgm:t>
        <a:bodyPr/>
        <a:lstStyle/>
        <a:p>
          <a:r>
            <a:rPr lang="en-GB" dirty="0" smtClean="0"/>
            <a:t>Eligible bidders short listed in the listed by department officials</a:t>
          </a:r>
          <a:endParaRPr lang="en-GB" dirty="0"/>
        </a:p>
      </dgm:t>
    </dgm:pt>
    <dgm:pt modelId="{8647E614-2CEC-4C31-BBAD-30E5768FDE59}" type="parTrans" cxnId="{CA16771E-2861-456A-94C5-8201198CD590}">
      <dgm:prSet/>
      <dgm:spPr/>
      <dgm:t>
        <a:bodyPr/>
        <a:lstStyle/>
        <a:p>
          <a:endParaRPr lang="en-GB"/>
        </a:p>
      </dgm:t>
    </dgm:pt>
    <dgm:pt modelId="{2F9D445F-8768-4C3E-A285-344A7C9F5052}" type="sibTrans" cxnId="{CA16771E-2861-456A-94C5-8201198CD590}">
      <dgm:prSet/>
      <dgm:spPr/>
      <dgm:t>
        <a:bodyPr/>
        <a:lstStyle/>
        <a:p>
          <a:endParaRPr lang="en-GB"/>
        </a:p>
      </dgm:t>
    </dgm:pt>
    <dgm:pt modelId="{49DC4B1C-CEA1-437E-95EA-C9DD66EA89B8}" type="pres">
      <dgm:prSet presAssocID="{F82F34A3-74C7-4294-8D0C-A79488C10DFB}" presName="CompostProcess" presStyleCnt="0">
        <dgm:presLayoutVars>
          <dgm:dir/>
          <dgm:resizeHandles val="exact"/>
        </dgm:presLayoutVars>
      </dgm:prSet>
      <dgm:spPr/>
    </dgm:pt>
    <dgm:pt modelId="{E6B75864-E0C9-4C34-8A13-86AFFE9B830A}" type="pres">
      <dgm:prSet presAssocID="{F82F34A3-74C7-4294-8D0C-A79488C10DFB}" presName="arrow" presStyleLbl="bgShp" presStyleIdx="0" presStyleCnt="1"/>
      <dgm:spPr/>
    </dgm:pt>
    <dgm:pt modelId="{056B7299-8F5E-49FB-B517-67A13123E10A}" type="pres">
      <dgm:prSet presAssocID="{F82F34A3-74C7-4294-8D0C-A79488C10DFB}" presName="linearProcess" presStyleCnt="0"/>
      <dgm:spPr/>
    </dgm:pt>
    <dgm:pt modelId="{0BFFC9B4-6EC2-4594-B1C8-ECBB90DB5525}" type="pres">
      <dgm:prSet presAssocID="{9439073E-0C20-4CF9-A202-A2150B5F1602}" presName="textNode" presStyleLbl="node1" presStyleIdx="0" presStyleCnt="4">
        <dgm:presLayoutVars>
          <dgm:bulletEnabled val="1"/>
        </dgm:presLayoutVars>
      </dgm:prSet>
      <dgm:spPr/>
      <dgm:t>
        <a:bodyPr/>
        <a:lstStyle/>
        <a:p>
          <a:endParaRPr lang="en-GB"/>
        </a:p>
      </dgm:t>
    </dgm:pt>
    <dgm:pt modelId="{718367FC-099D-45E8-A0DC-A91B45C883C6}" type="pres">
      <dgm:prSet presAssocID="{7EA530C3-D289-417F-A88C-A422124B5EFD}" presName="sibTrans" presStyleCnt="0"/>
      <dgm:spPr/>
    </dgm:pt>
    <dgm:pt modelId="{4051B0C2-6337-4B11-BFBE-9EC68412FFBA}" type="pres">
      <dgm:prSet presAssocID="{B0D533C7-399C-4E20-835F-2B1BE17AD730}" presName="textNode" presStyleLbl="node1" presStyleIdx="1" presStyleCnt="4">
        <dgm:presLayoutVars>
          <dgm:bulletEnabled val="1"/>
        </dgm:presLayoutVars>
      </dgm:prSet>
      <dgm:spPr/>
      <dgm:t>
        <a:bodyPr/>
        <a:lstStyle/>
        <a:p>
          <a:endParaRPr lang="en-GB"/>
        </a:p>
      </dgm:t>
    </dgm:pt>
    <dgm:pt modelId="{9C773813-377E-488D-9677-BCAB0FA0816C}" type="pres">
      <dgm:prSet presAssocID="{2F9D445F-8768-4C3E-A285-344A7C9F5052}" presName="sibTrans" presStyleCnt="0"/>
      <dgm:spPr/>
    </dgm:pt>
    <dgm:pt modelId="{C6FC16E1-63C9-4165-A7C1-C43E44275C15}" type="pres">
      <dgm:prSet presAssocID="{93B5B66B-DAAA-4980-8A57-A463375053F0}" presName="textNode" presStyleLbl="node1" presStyleIdx="2" presStyleCnt="4">
        <dgm:presLayoutVars>
          <dgm:bulletEnabled val="1"/>
        </dgm:presLayoutVars>
      </dgm:prSet>
      <dgm:spPr/>
      <dgm:t>
        <a:bodyPr/>
        <a:lstStyle/>
        <a:p>
          <a:endParaRPr lang="en-GB"/>
        </a:p>
      </dgm:t>
    </dgm:pt>
    <dgm:pt modelId="{0A0521CB-904D-4EF6-A7B2-05A1FE35CD7E}" type="pres">
      <dgm:prSet presAssocID="{F1DCC947-6179-41A4-8FBE-44BE3F2617F4}" presName="sibTrans" presStyleCnt="0"/>
      <dgm:spPr/>
    </dgm:pt>
    <dgm:pt modelId="{2BB16772-7D28-4738-A142-50699866A4DD}" type="pres">
      <dgm:prSet presAssocID="{BAA346A8-9D1A-43A4-B094-925BB42C5283}" presName="textNode" presStyleLbl="node1" presStyleIdx="3" presStyleCnt="4">
        <dgm:presLayoutVars>
          <dgm:bulletEnabled val="1"/>
        </dgm:presLayoutVars>
      </dgm:prSet>
      <dgm:spPr/>
      <dgm:t>
        <a:bodyPr/>
        <a:lstStyle/>
        <a:p>
          <a:endParaRPr lang="en-GB"/>
        </a:p>
      </dgm:t>
    </dgm:pt>
  </dgm:ptLst>
  <dgm:cxnLst>
    <dgm:cxn modelId="{64320CC3-60B7-42B6-B1E8-E468503832E2}" srcId="{F82F34A3-74C7-4294-8D0C-A79488C10DFB}" destId="{93B5B66B-DAAA-4980-8A57-A463375053F0}" srcOrd="2" destOrd="0" parTransId="{70BE217B-DDEA-49E3-8E1B-E7722BC0AE1A}" sibTransId="{F1DCC947-6179-41A4-8FBE-44BE3F2617F4}"/>
    <dgm:cxn modelId="{F49823A9-570A-4E06-B343-E5D9060DC315}" type="presOf" srcId="{93B5B66B-DAAA-4980-8A57-A463375053F0}" destId="{C6FC16E1-63C9-4165-A7C1-C43E44275C15}" srcOrd="0" destOrd="0" presId="urn:microsoft.com/office/officeart/2005/8/layout/hProcess9"/>
    <dgm:cxn modelId="{B0215A03-D76E-4C61-B5A9-71138022E890}" srcId="{F82F34A3-74C7-4294-8D0C-A79488C10DFB}" destId="{BAA346A8-9D1A-43A4-B094-925BB42C5283}" srcOrd="3" destOrd="0" parTransId="{47D1AFD4-05E4-4F71-9B09-9AD741F73B82}" sibTransId="{0B1AEF62-F5CE-43AB-9CEA-8ED83F8300AB}"/>
    <dgm:cxn modelId="{7AEE4DEA-D467-4788-AEED-6B6F4604EA0C}" srcId="{F82F34A3-74C7-4294-8D0C-A79488C10DFB}" destId="{9439073E-0C20-4CF9-A202-A2150B5F1602}" srcOrd="0" destOrd="0" parTransId="{E5CE1787-4683-4B19-923C-8BB86BE15503}" sibTransId="{7EA530C3-D289-417F-A88C-A422124B5EFD}"/>
    <dgm:cxn modelId="{7CF95462-B81B-4E41-95D8-32E237B47C40}" type="presOf" srcId="{9439073E-0C20-4CF9-A202-A2150B5F1602}" destId="{0BFFC9B4-6EC2-4594-B1C8-ECBB90DB5525}" srcOrd="0" destOrd="0" presId="urn:microsoft.com/office/officeart/2005/8/layout/hProcess9"/>
    <dgm:cxn modelId="{CA16771E-2861-456A-94C5-8201198CD590}" srcId="{F82F34A3-74C7-4294-8D0C-A79488C10DFB}" destId="{B0D533C7-399C-4E20-835F-2B1BE17AD730}" srcOrd="1" destOrd="0" parTransId="{8647E614-2CEC-4C31-BBAD-30E5768FDE59}" sibTransId="{2F9D445F-8768-4C3E-A285-344A7C9F5052}"/>
    <dgm:cxn modelId="{57613C1F-0C5F-4D4F-B00F-42FF7E41979D}" type="presOf" srcId="{BAA346A8-9D1A-43A4-B094-925BB42C5283}" destId="{2BB16772-7D28-4738-A142-50699866A4DD}" srcOrd="0" destOrd="0" presId="urn:microsoft.com/office/officeart/2005/8/layout/hProcess9"/>
    <dgm:cxn modelId="{E5E883B0-9745-4D22-81E5-EB982636ACEA}" type="presOf" srcId="{F82F34A3-74C7-4294-8D0C-A79488C10DFB}" destId="{49DC4B1C-CEA1-437E-95EA-C9DD66EA89B8}" srcOrd="0" destOrd="0" presId="urn:microsoft.com/office/officeart/2005/8/layout/hProcess9"/>
    <dgm:cxn modelId="{3079E792-25D2-4F3F-9A5F-216836A8DB09}" type="presOf" srcId="{B0D533C7-399C-4E20-835F-2B1BE17AD730}" destId="{4051B0C2-6337-4B11-BFBE-9EC68412FFBA}" srcOrd="0" destOrd="0" presId="urn:microsoft.com/office/officeart/2005/8/layout/hProcess9"/>
    <dgm:cxn modelId="{D3D2A091-404D-41F4-B72A-376D8019A197}" type="presParOf" srcId="{49DC4B1C-CEA1-437E-95EA-C9DD66EA89B8}" destId="{E6B75864-E0C9-4C34-8A13-86AFFE9B830A}" srcOrd="0" destOrd="0" presId="urn:microsoft.com/office/officeart/2005/8/layout/hProcess9"/>
    <dgm:cxn modelId="{E915F27A-93BF-4921-BFE1-B1418FCE3E8B}" type="presParOf" srcId="{49DC4B1C-CEA1-437E-95EA-C9DD66EA89B8}" destId="{056B7299-8F5E-49FB-B517-67A13123E10A}" srcOrd="1" destOrd="0" presId="urn:microsoft.com/office/officeart/2005/8/layout/hProcess9"/>
    <dgm:cxn modelId="{89E2A6A1-D532-4DCC-811C-92082AF10ED6}" type="presParOf" srcId="{056B7299-8F5E-49FB-B517-67A13123E10A}" destId="{0BFFC9B4-6EC2-4594-B1C8-ECBB90DB5525}" srcOrd="0" destOrd="0" presId="urn:microsoft.com/office/officeart/2005/8/layout/hProcess9"/>
    <dgm:cxn modelId="{C6A84CE2-DBA2-45E7-8FF8-DE7319D43A53}" type="presParOf" srcId="{056B7299-8F5E-49FB-B517-67A13123E10A}" destId="{718367FC-099D-45E8-A0DC-A91B45C883C6}" srcOrd="1" destOrd="0" presId="urn:microsoft.com/office/officeart/2005/8/layout/hProcess9"/>
    <dgm:cxn modelId="{336A608E-2E90-4DCF-9554-7DF102D36A0D}" type="presParOf" srcId="{056B7299-8F5E-49FB-B517-67A13123E10A}" destId="{4051B0C2-6337-4B11-BFBE-9EC68412FFBA}" srcOrd="2" destOrd="0" presId="urn:microsoft.com/office/officeart/2005/8/layout/hProcess9"/>
    <dgm:cxn modelId="{1AD41499-6AD3-4F8E-BD93-D5B829F8C646}" type="presParOf" srcId="{056B7299-8F5E-49FB-B517-67A13123E10A}" destId="{9C773813-377E-488D-9677-BCAB0FA0816C}" srcOrd="3" destOrd="0" presId="urn:microsoft.com/office/officeart/2005/8/layout/hProcess9"/>
    <dgm:cxn modelId="{D474C190-53EF-42B1-81AB-64899EBB06C7}" type="presParOf" srcId="{056B7299-8F5E-49FB-B517-67A13123E10A}" destId="{C6FC16E1-63C9-4165-A7C1-C43E44275C15}" srcOrd="4" destOrd="0" presId="urn:microsoft.com/office/officeart/2005/8/layout/hProcess9"/>
    <dgm:cxn modelId="{8A59A540-3A1F-4E94-9A07-A703B4CF8C04}" type="presParOf" srcId="{056B7299-8F5E-49FB-B517-67A13123E10A}" destId="{0A0521CB-904D-4EF6-A7B2-05A1FE35CD7E}" srcOrd="5" destOrd="0" presId="urn:microsoft.com/office/officeart/2005/8/layout/hProcess9"/>
    <dgm:cxn modelId="{37C8BD59-2BB1-4628-9764-22F3D43263DD}" type="presParOf" srcId="{056B7299-8F5E-49FB-B517-67A13123E10A}" destId="{2BB16772-7D28-4738-A142-50699866A4DD}"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13.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299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p14="http://schemas.microsoft.com/office/powerpoint/2010/main" val="2347430870"/>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000" kern="1200">
        <a:solidFill>
          <a:schemeClr val="tx1"/>
        </a:solidFill>
        <a:latin typeface="Arial" charset="0"/>
        <a:ea typeface="+mn-ea"/>
        <a:cs typeface="Arial" charset="0"/>
      </a:defRPr>
    </a:lvl1pPr>
    <a:lvl2pPr marL="457200" algn="l" rtl="0" fontAlgn="base">
      <a:spcBef>
        <a:spcPct val="30000"/>
      </a:spcBef>
      <a:spcAft>
        <a:spcPct val="0"/>
      </a:spcAft>
      <a:defRPr sz="1000" kern="1200">
        <a:solidFill>
          <a:schemeClr val="tx1"/>
        </a:solidFill>
        <a:latin typeface="Arial" charset="0"/>
        <a:ea typeface="+mn-ea"/>
        <a:cs typeface="Arial" charset="0"/>
      </a:defRPr>
    </a:lvl2pPr>
    <a:lvl3pPr marL="914400" algn="l" rtl="0" fontAlgn="base">
      <a:spcBef>
        <a:spcPct val="30000"/>
      </a:spcBef>
      <a:spcAft>
        <a:spcPct val="0"/>
      </a:spcAft>
      <a:defRPr sz="1000" kern="1200">
        <a:solidFill>
          <a:schemeClr val="tx1"/>
        </a:solidFill>
        <a:latin typeface="Arial" charset="0"/>
        <a:ea typeface="+mn-ea"/>
        <a:cs typeface="Arial" charset="0"/>
      </a:defRPr>
    </a:lvl3pPr>
    <a:lvl4pPr marL="1371600" algn="l" rtl="0" fontAlgn="base">
      <a:spcBef>
        <a:spcPct val="30000"/>
      </a:spcBef>
      <a:spcAft>
        <a:spcPct val="0"/>
      </a:spcAft>
      <a:defRPr sz="1000" kern="1200">
        <a:solidFill>
          <a:schemeClr val="tx1"/>
        </a:solidFill>
        <a:latin typeface="Arial" charset="0"/>
        <a:ea typeface="+mn-ea"/>
        <a:cs typeface="Arial" charset="0"/>
      </a:defRPr>
    </a:lvl4pPr>
    <a:lvl5pPr marL="1828800" algn="l" rtl="0" fontAlgn="base">
      <a:spcBef>
        <a:spcPct val="3000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460145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96950" y="768350"/>
            <a:ext cx="5113338" cy="3836988"/>
          </a:xfrm>
          <a:ln/>
        </p:spPr>
      </p:sp>
      <p:sp>
        <p:nvSpPr>
          <p:cNvPr id="395267"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100916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Rot="1" noChangeAspect="1" noChangeArrowheads="1" noTextEdit="1"/>
          </p:cNvSpPr>
          <p:nvPr>
            <p:ph type="sldImg"/>
          </p:nvPr>
        </p:nvSpPr>
        <p:spPr>
          <a:xfrm>
            <a:off x="996950" y="768350"/>
            <a:ext cx="5113338" cy="3836988"/>
          </a:xfrm>
          <a:ln/>
        </p:spPr>
      </p:sp>
      <p:sp>
        <p:nvSpPr>
          <p:cNvPr id="396291"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797050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Rot="1" noChangeAspect="1" noChangeArrowheads="1" noTextEdit="1"/>
          </p:cNvSpPr>
          <p:nvPr>
            <p:ph type="sldImg"/>
          </p:nvPr>
        </p:nvSpPr>
        <p:spPr>
          <a:xfrm>
            <a:off x="996950" y="768350"/>
            <a:ext cx="5113338" cy="3836988"/>
          </a:xfrm>
          <a:ln/>
        </p:spPr>
      </p:sp>
      <p:sp>
        <p:nvSpPr>
          <p:cNvPr id="397315"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482699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Rot="1" noChangeAspect="1" noChangeArrowheads="1" noTextEdit="1"/>
          </p:cNvSpPr>
          <p:nvPr>
            <p:ph type="sldImg"/>
          </p:nvPr>
        </p:nvSpPr>
        <p:spPr>
          <a:xfrm>
            <a:off x="996950" y="768350"/>
            <a:ext cx="5113338" cy="3836988"/>
          </a:xfrm>
          <a:ln/>
        </p:spPr>
      </p:sp>
      <p:sp>
        <p:nvSpPr>
          <p:cNvPr id="398339"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105750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Rot="1" noChangeAspect="1" noChangeArrowheads="1" noTextEdit="1"/>
          </p:cNvSpPr>
          <p:nvPr>
            <p:ph type="sldImg"/>
          </p:nvPr>
        </p:nvSpPr>
        <p:spPr>
          <a:xfrm>
            <a:off x="996950" y="768350"/>
            <a:ext cx="5113338" cy="3836988"/>
          </a:xfrm>
          <a:ln/>
        </p:spPr>
      </p:sp>
      <p:sp>
        <p:nvSpPr>
          <p:cNvPr id="399363"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11283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111418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112594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758706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19</a:t>
            </a:fld>
            <a:endParaRPr lang="en-GB"/>
          </a:p>
        </p:txBody>
      </p:sp>
    </p:spTree>
    <p:extLst>
      <p:ext uri="{BB962C8B-B14F-4D97-AF65-F5344CB8AC3E}">
        <p14:creationId xmlns:p14="http://schemas.microsoft.com/office/powerpoint/2010/main" val="2230589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147970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607982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8688193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0109108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99304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688640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25</a:t>
            </a:fld>
            <a:endParaRPr lang="en-GB"/>
          </a:p>
        </p:txBody>
      </p:sp>
    </p:spTree>
    <p:extLst>
      <p:ext uri="{BB962C8B-B14F-4D97-AF65-F5344CB8AC3E}">
        <p14:creationId xmlns:p14="http://schemas.microsoft.com/office/powerpoint/2010/main" val="40341476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26</a:t>
            </a:fld>
            <a:endParaRPr lang="en-GB"/>
          </a:p>
        </p:txBody>
      </p:sp>
    </p:spTree>
    <p:extLst>
      <p:ext uri="{BB962C8B-B14F-4D97-AF65-F5344CB8AC3E}">
        <p14:creationId xmlns:p14="http://schemas.microsoft.com/office/powerpoint/2010/main" val="2981609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4745830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329613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B6013EED-2C33-4D6E-920A-48BC5BCE78A5}" type="slidenum">
              <a:rPr lang="en-GB"/>
              <a:pPr/>
              <a:t>29</a:t>
            </a:fld>
            <a:endParaRPr lang="en-GB"/>
          </a:p>
        </p:txBody>
      </p:sp>
      <p:sp>
        <p:nvSpPr>
          <p:cNvPr id="929794" name="Rectangle 2"/>
          <p:cNvSpPr>
            <a:spLocks noGrp="1" noRot="1" noChangeAspect="1" noChangeArrowheads="1" noTextEdit="1"/>
          </p:cNvSpPr>
          <p:nvPr>
            <p:ph type="sldImg"/>
          </p:nvPr>
        </p:nvSpPr>
        <p:spPr>
          <a:ln/>
        </p:spPr>
      </p:sp>
      <p:sp>
        <p:nvSpPr>
          <p:cNvPr id="9297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89567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6321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06994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0008656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8999818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5831047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5584045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221301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0863870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8331598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087252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3423335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865991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p:cNvSpPr>
            <a:spLocks noGrp="1" noChangeArrowheads="1"/>
          </p:cNvSpPr>
          <p:nvPr>
            <p:ph type="sldNum" sz="quarter" idx="5"/>
          </p:nvPr>
        </p:nvSpPr>
        <p:spPr>
          <a:noFill/>
        </p:spPr>
        <p:txBody>
          <a:bodyPr/>
          <a:lstStyle/>
          <a:p>
            <a:fld id="{35050690-2472-4AEB-847C-D962740157A6}"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
        <p:nvSpPr>
          <p:cNvPr id="388099" name="Rectangle 2"/>
          <p:cNvSpPr>
            <a:spLocks noGrp="1" noRot="1" noChangeAspect="1" noChangeArrowheads="1" noTextEdit="1"/>
          </p:cNvSpPr>
          <p:nvPr>
            <p:ph type="sldImg"/>
          </p:nvPr>
        </p:nvSpPr>
        <p:spPr>
          <a:xfrm>
            <a:off x="995363" y="768350"/>
            <a:ext cx="5113337" cy="3836988"/>
          </a:xfrm>
          <a:ln/>
        </p:spPr>
      </p:sp>
      <p:sp>
        <p:nvSpPr>
          <p:cNvPr id="388100"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0764549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9115581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9158259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0163489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8488400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0477008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27737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2580095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236978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765376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7409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Rot="1" noChangeAspect="1" noChangeArrowheads="1" noTextEdit="1"/>
          </p:cNvSpPr>
          <p:nvPr>
            <p:ph type="sldImg"/>
          </p:nvPr>
        </p:nvSpPr>
        <p:spPr>
          <a:xfrm>
            <a:off x="996950" y="768350"/>
            <a:ext cx="5113338" cy="3836988"/>
          </a:xfrm>
          <a:ln/>
        </p:spPr>
      </p:sp>
      <p:sp>
        <p:nvSpPr>
          <p:cNvPr id="390147"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1580025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7932441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1926502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2269436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4309722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9510307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9813918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1920360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9540932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0104321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615771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Rot="1" noChangeAspect="1" noChangeArrowheads="1" noTextEdit="1"/>
          </p:cNvSpPr>
          <p:nvPr>
            <p:ph type="sldImg"/>
          </p:nvPr>
        </p:nvSpPr>
        <p:spPr>
          <a:xfrm>
            <a:off x="996950" y="768350"/>
            <a:ext cx="5113338" cy="3836988"/>
          </a:xfrm>
          <a:ln/>
        </p:spPr>
      </p:sp>
      <p:sp>
        <p:nvSpPr>
          <p:cNvPr id="391171"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2591052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1970989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2048976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0062319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413953734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62463682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11285393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36743092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68</a:t>
            </a:fld>
            <a:endParaRPr lang="en-GB"/>
          </a:p>
        </p:txBody>
      </p:sp>
    </p:spTree>
    <p:extLst>
      <p:ext uri="{BB962C8B-B14F-4D97-AF65-F5344CB8AC3E}">
        <p14:creationId xmlns:p14="http://schemas.microsoft.com/office/powerpoint/2010/main" val="1236303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Rot="1" noChangeAspect="1" noChangeArrowheads="1" noTextEdit="1"/>
          </p:cNvSpPr>
          <p:nvPr>
            <p:ph type="sldImg"/>
          </p:nvPr>
        </p:nvSpPr>
        <p:spPr>
          <a:xfrm>
            <a:off x="996950" y="768350"/>
            <a:ext cx="5113338" cy="3836988"/>
          </a:xfrm>
          <a:ln/>
        </p:spPr>
      </p:sp>
      <p:sp>
        <p:nvSpPr>
          <p:cNvPr id="392195"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329352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Rot="1" noChangeAspect="1" noChangeArrowheads="1" noTextEdit="1"/>
          </p:cNvSpPr>
          <p:nvPr>
            <p:ph type="sldImg"/>
          </p:nvPr>
        </p:nvSpPr>
        <p:spPr>
          <a:xfrm>
            <a:off x="996950" y="768350"/>
            <a:ext cx="5113338" cy="3836988"/>
          </a:xfrm>
          <a:ln/>
        </p:spPr>
      </p:sp>
      <p:sp>
        <p:nvSpPr>
          <p:cNvPr id="393219"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1937626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Rot="1" noChangeAspect="1" noChangeArrowheads="1" noTextEdit="1"/>
          </p:cNvSpPr>
          <p:nvPr>
            <p:ph type="sldImg"/>
          </p:nvPr>
        </p:nvSpPr>
        <p:spPr>
          <a:xfrm>
            <a:off x="996950" y="768350"/>
            <a:ext cx="5113338" cy="3836988"/>
          </a:xfrm>
          <a:ln/>
        </p:spPr>
      </p:sp>
      <p:sp>
        <p:nvSpPr>
          <p:cNvPr id="394243" name="Rectangle 3"/>
          <p:cNvSpPr>
            <a:spLocks noGrp="1" noChangeArrowheads="1"/>
          </p:cNvSpPr>
          <p:nvPr>
            <p:ph type="body" idx="1"/>
          </p:nvPr>
        </p:nvSpPr>
        <p:spPr>
          <a:xfrm>
            <a:off x="946685" y="4862016"/>
            <a:ext cx="5205932" cy="4605084"/>
          </a:xfrm>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584536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577850" lvl="1" indent="-228600">
              <a:defRPr/>
            </a:lvl2pPr>
            <a:lvl3pPr marL="806450" lvl="2" indent="-228600">
              <a:defRPr/>
            </a:lvl3pPr>
            <a:lvl4pPr marL="1035050" lvl="3" indent="-228600">
              <a:defRPr/>
            </a:lvl4pPr>
            <a:lvl5pPr marL="1263650" lvl="4" indent="-228600">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866CE7E-ACD4-4910-B63C-34D8F60CC966}"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465650B-E37A-4134-93FF-0BED139B4353}"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36663B8-2655-4E0F-A01C-36B27E3AA51F}"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6FF7656C-FB6B-412C-8F1C-2E748836DF51}"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6613" y="1752600"/>
            <a:ext cx="4335462"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04632-6C65-4A73-B5A6-A4BAA60E5E9E}" type="slidenum">
              <a:rPr lang="en-GB"/>
              <a:pPr/>
              <a:t>‹#›</a:t>
            </a:fld>
            <a:endParaRPr lang="en-GB"/>
          </a:p>
        </p:txBody>
      </p:sp>
      <p:sp>
        <p:nvSpPr>
          <p:cNvPr id="8" name="Footer Placeholder 7"/>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E824E4FE-B616-4D0A-91CB-2B8E3422D097}" type="slidenum">
              <a:rPr lang="en-GB"/>
              <a:pPr/>
              <a:t>‹#›</a:t>
            </a:fld>
            <a:endParaRPr lang="en-GB"/>
          </a:p>
        </p:txBody>
      </p:sp>
      <p:sp>
        <p:nvSpPr>
          <p:cNvPr id="4" name="Footer Placeholder 3"/>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4B76CD0-3962-4AB5-AFAC-E65FE5391995}" type="slidenum">
              <a:rPr lang="en-GB"/>
              <a:pPr/>
              <a:t>‹#›</a:t>
            </a:fld>
            <a:endParaRPr lang="en-GB"/>
          </a:p>
        </p:txBody>
      </p:sp>
      <p:sp>
        <p:nvSpPr>
          <p:cNvPr id="3" name="Footer Placeholder 2"/>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8979B78-09A4-4B99-99DE-0172845741DC}"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BC1848A-7F65-4D2A-AE55-0069F4BE39B2}"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654341"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a:t>
            </a:r>
            <a:r>
              <a:rPr lang="en-GB" dirty="0" err="1" smtClean="0"/>
              <a:t>styles,Click</a:t>
            </a:r>
            <a:r>
              <a:rPr lang="en-GB" dirty="0" smtClean="0"/>
              <a:t>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pic>
        <p:nvPicPr>
          <p:cNvPr id="7" name="Picture 2" descr="C:\Documents and Settings\chaitcha605\Desktop\Logos for PwC\Transparent Step Logo.png"/>
          <p:cNvPicPr>
            <a:picLocks noChangeAspect="1" noChangeArrowheads="1"/>
          </p:cNvPicPr>
          <p:nvPr userDrawn="1"/>
        </p:nvPicPr>
        <p:blipFill>
          <a:blip r:embed="rId14" cstate="print"/>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5" cstate="print"/>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88" r:id="rId12"/>
  </p:sldLayoutIdLst>
  <p:timing>
    <p:tnLst>
      <p:par>
        <p:cTn id="1" dur="indefinite" restart="never" nodeType="tmRoot"/>
      </p:par>
    </p:tnLst>
  </p:timing>
  <p:hf hdr="0" ftr="0" dt="0"/>
  <p:txStyles>
    <p:titleStyle>
      <a:lvl1pPr algn="l" rtl="0" fontAlgn="base">
        <a:spcBef>
          <a:spcPct val="0"/>
        </a:spcBef>
        <a:spcAft>
          <a:spcPct val="0"/>
        </a:spcAft>
        <a:defRPr sz="2400">
          <a:solidFill>
            <a:schemeClr val="folHlink"/>
          </a:solidFill>
          <a:latin typeface="+mj-lt"/>
          <a:ea typeface="+mj-ea"/>
          <a:cs typeface="+mj-cs"/>
        </a:defRPr>
      </a:lvl1pPr>
      <a:lvl2pPr algn="l" rtl="0" fontAlgn="base">
        <a:spcBef>
          <a:spcPct val="0"/>
        </a:spcBef>
        <a:spcAft>
          <a:spcPct val="0"/>
        </a:spcAft>
        <a:defRPr sz="2000">
          <a:solidFill>
            <a:schemeClr val="folHlink"/>
          </a:solidFill>
          <a:latin typeface="Arial" charset="0"/>
          <a:cs typeface="Arial" charset="0"/>
        </a:defRPr>
      </a:lvl2pPr>
      <a:lvl3pPr algn="l" rtl="0" fontAlgn="base">
        <a:spcBef>
          <a:spcPct val="0"/>
        </a:spcBef>
        <a:spcAft>
          <a:spcPct val="0"/>
        </a:spcAft>
        <a:defRPr sz="2000">
          <a:solidFill>
            <a:schemeClr val="folHlink"/>
          </a:solidFill>
          <a:latin typeface="Arial" charset="0"/>
          <a:cs typeface="Arial" charset="0"/>
        </a:defRPr>
      </a:lvl3pPr>
      <a:lvl4pPr algn="l" rtl="0" fontAlgn="base">
        <a:spcBef>
          <a:spcPct val="0"/>
        </a:spcBef>
        <a:spcAft>
          <a:spcPct val="0"/>
        </a:spcAft>
        <a:defRPr sz="2000">
          <a:solidFill>
            <a:schemeClr val="folHlink"/>
          </a:solidFill>
          <a:latin typeface="Arial" charset="0"/>
          <a:cs typeface="Arial" charset="0"/>
        </a:defRPr>
      </a:lvl4pPr>
      <a:lvl5pPr algn="l" rtl="0" fontAlgn="base">
        <a:spcBef>
          <a:spcPct val="0"/>
        </a:spcBef>
        <a:spcAft>
          <a:spcPct val="0"/>
        </a:spcAft>
        <a:defRPr sz="2000">
          <a:solidFill>
            <a:schemeClr val="folHlink"/>
          </a:solidFill>
          <a:latin typeface="Arial" charset="0"/>
          <a:cs typeface="Arial" charset="0"/>
        </a:defRPr>
      </a:lvl5pPr>
      <a:lvl6pPr marL="457200" algn="l" rtl="0" fontAlgn="base">
        <a:spcBef>
          <a:spcPct val="0"/>
        </a:spcBef>
        <a:spcAft>
          <a:spcPct val="0"/>
        </a:spcAft>
        <a:defRPr sz="2000">
          <a:solidFill>
            <a:schemeClr val="folHlink"/>
          </a:solidFill>
          <a:latin typeface="Arial" charset="0"/>
          <a:cs typeface="Arial" charset="0"/>
        </a:defRPr>
      </a:lvl6pPr>
      <a:lvl7pPr marL="914400" algn="l" rtl="0" fontAlgn="base">
        <a:spcBef>
          <a:spcPct val="0"/>
        </a:spcBef>
        <a:spcAft>
          <a:spcPct val="0"/>
        </a:spcAft>
        <a:defRPr sz="2000">
          <a:solidFill>
            <a:schemeClr val="folHlink"/>
          </a:solidFill>
          <a:latin typeface="Arial" charset="0"/>
          <a:cs typeface="Arial" charset="0"/>
        </a:defRPr>
      </a:lvl7pPr>
      <a:lvl8pPr marL="1371600" algn="l" rtl="0" fontAlgn="base">
        <a:spcBef>
          <a:spcPct val="0"/>
        </a:spcBef>
        <a:spcAft>
          <a:spcPct val="0"/>
        </a:spcAft>
        <a:defRPr sz="2000">
          <a:solidFill>
            <a:schemeClr val="folHlink"/>
          </a:solidFill>
          <a:latin typeface="Arial" charset="0"/>
          <a:cs typeface="Arial" charset="0"/>
        </a:defRPr>
      </a:lvl8pPr>
      <a:lvl9pPr marL="1828800" algn="l" rtl="0" fontAlgn="base">
        <a:spcBef>
          <a:spcPct val="0"/>
        </a:spcBef>
        <a:spcAft>
          <a:spcPct val="0"/>
        </a:spcAft>
        <a:defRPr sz="2000">
          <a:solidFill>
            <a:schemeClr val="folHlink"/>
          </a:solidFill>
          <a:latin typeface="Arial" charset="0"/>
          <a:cs typeface="Arial" charset="0"/>
        </a:defRPr>
      </a:lvl9pPr>
    </p:titleStyle>
    <p:bodyStyle>
      <a:lvl1pPr marL="349250" indent="-349250" algn="l" defTabSz="695325" rtl="0" fontAlgn="base">
        <a:spcBef>
          <a:spcPct val="20000"/>
        </a:spcBef>
        <a:spcAft>
          <a:spcPct val="20000"/>
        </a:spcAft>
        <a:buSzPct val="100000"/>
        <a:buFont typeface="Arial" pitchFamily="34" charset="0"/>
        <a:buChar char="•"/>
        <a:defRPr lang="en-GB" sz="2000" dirty="0" smtClean="0">
          <a:solidFill>
            <a:schemeClr val="bg2"/>
          </a:solidFill>
          <a:latin typeface="+mn-lt"/>
          <a:ea typeface="+mn-ea"/>
          <a:cs typeface="+mn-cs"/>
        </a:defRPr>
      </a:lvl1pPr>
      <a:lvl2pPr marL="577850" indent="-228600" algn="l" defTabSz="695325" rtl="0" fontAlgn="base">
        <a:spcBef>
          <a:spcPct val="0"/>
        </a:spcBef>
        <a:spcAft>
          <a:spcPct val="20000"/>
        </a:spcAft>
        <a:buFont typeface="Arial" pitchFamily="34" charset="0"/>
        <a:buChar char="−"/>
        <a:defRPr sz="1800">
          <a:solidFill>
            <a:schemeClr val="bg2"/>
          </a:solidFill>
          <a:latin typeface="+mn-lt"/>
          <a:cs typeface="+mn-cs"/>
        </a:defRPr>
      </a:lvl2pPr>
      <a:lvl3pPr marL="806450" indent="-228600" algn="l" defTabSz="695325" rtl="0" fontAlgn="base">
        <a:spcBef>
          <a:spcPct val="0"/>
        </a:spcBef>
        <a:spcAft>
          <a:spcPct val="20000"/>
        </a:spcAft>
        <a:buFont typeface="Wingdings" pitchFamily="2" charset="2"/>
        <a:buChar char="§"/>
        <a:defRPr sz="1600">
          <a:solidFill>
            <a:schemeClr val="bg2"/>
          </a:solidFill>
          <a:latin typeface="+mn-lt"/>
          <a:cs typeface="+mn-cs"/>
        </a:defRPr>
      </a:lvl3pPr>
      <a:lvl4pPr marL="1035050" indent="-228600" algn="l" defTabSz="695325" rtl="0" fontAlgn="base">
        <a:spcBef>
          <a:spcPct val="0"/>
        </a:spcBef>
        <a:spcAft>
          <a:spcPct val="20000"/>
        </a:spcAft>
        <a:buChar char="•"/>
        <a:defRPr sz="1400">
          <a:solidFill>
            <a:schemeClr val="bg2"/>
          </a:solidFill>
          <a:latin typeface="+mn-lt"/>
          <a:cs typeface="+mn-cs"/>
        </a:defRPr>
      </a:lvl4pPr>
      <a:lvl5pPr marL="1143000" indent="-107950" algn="l" defTabSz="695325" rtl="0" fontAlgn="base">
        <a:spcBef>
          <a:spcPct val="0"/>
        </a:spcBef>
        <a:spcAft>
          <a:spcPct val="20000"/>
        </a:spcAft>
        <a:buFont typeface="Arial" charset="0"/>
        <a:buChar char="-"/>
        <a:defRPr sz="12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oleObject" Target="../embeddings/oleObject13.bin"/><Relationship Id="rId18" Type="http://schemas.openxmlformats.org/officeDocument/2006/relationships/image" Target="../media/image10.wmf"/><Relationship Id="rId3" Type="http://schemas.openxmlformats.org/officeDocument/2006/relationships/notesSlide" Target="../notesSlides/notesSlide14.xml"/><Relationship Id="rId21" Type="http://schemas.openxmlformats.org/officeDocument/2006/relationships/image" Target="../media/image13.wmf"/><Relationship Id="rId7" Type="http://schemas.openxmlformats.org/officeDocument/2006/relationships/image" Target="../media/image4.wmf"/><Relationship Id="rId12" Type="http://schemas.openxmlformats.org/officeDocument/2006/relationships/image" Target="../media/image6.wmf"/><Relationship Id="rId17" Type="http://schemas.openxmlformats.org/officeDocument/2006/relationships/image" Target="../media/image9.wmf"/><Relationship Id="rId2" Type="http://schemas.openxmlformats.org/officeDocument/2006/relationships/slideLayout" Target="../slideLayouts/slideLayout6.xml"/><Relationship Id="rId16" Type="http://schemas.openxmlformats.org/officeDocument/2006/relationships/image" Target="../media/image8.wmf"/><Relationship Id="rId20" Type="http://schemas.openxmlformats.org/officeDocument/2006/relationships/oleObject" Target="../embeddings/oleObject15.bin"/><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oleObject" Target="../embeddings/oleObject12.bin"/><Relationship Id="rId5" Type="http://schemas.openxmlformats.org/officeDocument/2006/relationships/image" Target="../media/image3.wmf"/><Relationship Id="rId15" Type="http://schemas.openxmlformats.org/officeDocument/2006/relationships/oleObject" Target="../embeddings/oleObject14.bin"/><Relationship Id="rId10" Type="http://schemas.openxmlformats.org/officeDocument/2006/relationships/oleObject" Target="../embeddings/oleObject11.bin"/><Relationship Id="rId19" Type="http://schemas.openxmlformats.org/officeDocument/2006/relationships/image" Target="../media/image12.wmf"/><Relationship Id="rId4" Type="http://schemas.openxmlformats.org/officeDocument/2006/relationships/oleObject" Target="../embeddings/oleObject8.bin"/><Relationship Id="rId9" Type="http://schemas.openxmlformats.org/officeDocument/2006/relationships/image" Target="../media/image5.wmf"/><Relationship Id="rId14" Type="http://schemas.openxmlformats.org/officeDocument/2006/relationships/image" Target="../media/image7.wmf"/></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18.emf"/><Relationship Id="rId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21.wmf"/></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oleObject" Target="../embeddings/oleObject6.bin"/><Relationship Id="rId18" Type="http://schemas.openxmlformats.org/officeDocument/2006/relationships/image" Target="../media/image10.wmf"/><Relationship Id="rId3" Type="http://schemas.openxmlformats.org/officeDocument/2006/relationships/notesSlide" Target="../notesSlides/notesSlide3.xml"/><Relationship Id="rId7" Type="http://schemas.openxmlformats.org/officeDocument/2006/relationships/image" Target="../media/image4.wmf"/><Relationship Id="rId12" Type="http://schemas.openxmlformats.org/officeDocument/2006/relationships/image" Target="../media/image6.wmf"/><Relationship Id="rId17" Type="http://schemas.openxmlformats.org/officeDocument/2006/relationships/image" Target="../media/image9.wmf"/><Relationship Id="rId2" Type="http://schemas.openxmlformats.org/officeDocument/2006/relationships/slideLayout" Target="../slideLayouts/slideLayout2.xml"/><Relationship Id="rId16" Type="http://schemas.openxmlformats.org/officeDocument/2006/relationships/image" Target="../media/image8.wmf"/><Relationship Id="rId20" Type="http://schemas.openxmlformats.org/officeDocument/2006/relationships/image" Target="../media/image12.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5.bin"/><Relationship Id="rId5" Type="http://schemas.openxmlformats.org/officeDocument/2006/relationships/image" Target="../media/image3.wmf"/><Relationship Id="rId15" Type="http://schemas.openxmlformats.org/officeDocument/2006/relationships/oleObject" Target="../embeddings/oleObject7.bin"/><Relationship Id="rId10" Type="http://schemas.openxmlformats.org/officeDocument/2006/relationships/oleObject" Target="../embeddings/oleObject4.bin"/><Relationship Id="rId19" Type="http://schemas.openxmlformats.org/officeDocument/2006/relationships/image" Target="../media/image11.wmf"/><Relationship Id="rId4" Type="http://schemas.openxmlformats.org/officeDocument/2006/relationships/oleObject" Target="../embeddings/oleObject1.bin"/><Relationship Id="rId9" Type="http://schemas.openxmlformats.org/officeDocument/2006/relationships/image" Target="../media/image5.wmf"/><Relationship Id="rId14" Type="http://schemas.openxmlformats.org/officeDocument/2006/relationships/image" Target="../media/image7.wm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sz="quarter" idx="1"/>
          </p:nvPr>
        </p:nvSpPr>
        <p:spPr/>
        <p:txBody>
          <a:bodyPr/>
          <a:lstStyle/>
          <a:p>
            <a:pPr algn="ctr">
              <a:buNone/>
            </a:pPr>
            <a:endParaRPr lang="en-US" sz="3600" b="1" dirty="0" smtClean="0">
              <a:solidFill>
                <a:srgbClr val="C00000"/>
              </a:solidFill>
            </a:endParaRPr>
          </a:p>
          <a:p>
            <a:pPr algn="ctr">
              <a:buNone/>
            </a:pPr>
            <a:endParaRPr lang="en-US" sz="3600" b="1" dirty="0" smtClean="0">
              <a:solidFill>
                <a:srgbClr val="C00000"/>
              </a:solidFill>
            </a:endParaRPr>
          </a:p>
          <a:p>
            <a:pPr algn="ctr">
              <a:buNone/>
            </a:pPr>
            <a:r>
              <a:rPr lang="en-US" sz="3600" b="1" dirty="0" smtClean="0">
                <a:solidFill>
                  <a:srgbClr val="C00000"/>
                </a:solidFill>
              </a:rPr>
              <a:t>Optimization of the Processes</a:t>
            </a:r>
            <a:endParaRPr lang="en-US" sz="36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9186"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9187"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9188"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9189"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9190"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9191" name="Rectangle 7"/>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9192" name="Rectangle 8"/>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49193" name="Rectangle 9"/>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49194" name="AutoShape 10"/>
          <p:cNvSpPr>
            <a:spLocks noChangeArrowheads="1"/>
          </p:cNvSpPr>
          <p:nvPr/>
        </p:nvSpPr>
        <p:spPr bwMode="auto">
          <a:xfrm flipH="1">
            <a:off x="1066800" y="2633663"/>
            <a:ext cx="914400" cy="709612"/>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17"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(1/4)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1234"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1235"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1236"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1237" name="Rectangle 5"/>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1238" name="Rectangle 6"/>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51239" name="Rectangle 7"/>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51240" name="Rectangle 8"/>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1241" name="Rectangle 9"/>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1242" name="AutoShape 10"/>
          <p:cNvSpPr>
            <a:spLocks noChangeArrowheads="1"/>
          </p:cNvSpPr>
          <p:nvPr/>
        </p:nvSpPr>
        <p:spPr bwMode="auto">
          <a:xfrm>
            <a:off x="4071938" y="2100263"/>
            <a:ext cx="914400" cy="709612"/>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(2/4)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3282"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3283"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3284" name="Rectangle 4"/>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3285" name="Rectangle 5"/>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53286" name="Rectangle 6"/>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3287" name="Rectangle 7"/>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3288" name="AutoShape 8"/>
          <p:cNvSpPr>
            <a:spLocks noChangeArrowheads="1"/>
          </p:cNvSpPr>
          <p:nvPr/>
        </p:nvSpPr>
        <p:spPr bwMode="auto">
          <a:xfrm>
            <a:off x="133350" y="1600200"/>
            <a:ext cx="914400" cy="709613"/>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353289" name="Rectangle 9"/>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3290" name="Rectangle 10"/>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(3/4)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5330"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55331" name="Rectangle 3"/>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5332" name="Rectangle 4"/>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55333" name="Rectangle 5"/>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5334" name="AutoShape 6"/>
          <p:cNvSpPr>
            <a:spLocks noChangeArrowheads="1"/>
          </p:cNvSpPr>
          <p:nvPr/>
        </p:nvSpPr>
        <p:spPr bwMode="auto">
          <a:xfrm flipH="1">
            <a:off x="5062538" y="3124200"/>
            <a:ext cx="914400" cy="709613"/>
          </a:xfrm>
          <a:custGeom>
            <a:avLst/>
            <a:gdLst>
              <a:gd name="G0" fmla="+- 16200 0 0"/>
              <a:gd name="G1" fmla="+- 4757 0 0"/>
              <a:gd name="G2" fmla="+- 21600 0 4757"/>
              <a:gd name="G3" fmla="+- 10800 0 4757"/>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4757"/>
                </a:lnTo>
                <a:lnTo>
                  <a:pt x="3375" y="4757"/>
                </a:lnTo>
                <a:lnTo>
                  <a:pt x="3375" y="16843"/>
                </a:lnTo>
                <a:lnTo>
                  <a:pt x="16200" y="16843"/>
                </a:lnTo>
                <a:lnTo>
                  <a:pt x="16200" y="21600"/>
                </a:lnTo>
                <a:lnTo>
                  <a:pt x="21600" y="10800"/>
                </a:lnTo>
                <a:close/>
              </a:path>
              <a:path w="21600" h="21600">
                <a:moveTo>
                  <a:pt x="1350" y="4757"/>
                </a:moveTo>
                <a:lnTo>
                  <a:pt x="1350" y="16843"/>
                </a:lnTo>
                <a:lnTo>
                  <a:pt x="2700" y="16843"/>
                </a:lnTo>
                <a:lnTo>
                  <a:pt x="2700" y="4757"/>
                </a:lnTo>
                <a:close/>
              </a:path>
              <a:path w="21600" h="21600">
                <a:moveTo>
                  <a:pt x="0" y="4757"/>
                </a:moveTo>
                <a:lnTo>
                  <a:pt x="0" y="16843"/>
                </a:lnTo>
                <a:lnTo>
                  <a:pt x="675" y="16843"/>
                </a:lnTo>
                <a:lnTo>
                  <a:pt x="675" y="4757"/>
                </a:lnTo>
                <a:close/>
              </a:path>
            </a:pathLst>
          </a:custGeom>
          <a:solidFill>
            <a:srgbClr val="66FFFF"/>
          </a:solidFill>
          <a:ln w="9525">
            <a:solidFill>
              <a:schemeClr val="accent1"/>
            </a:solidFill>
            <a:miter lim="800000"/>
            <a:headEnd/>
            <a:tailEnd/>
          </a:ln>
          <a:effectLst/>
        </p:spPr>
        <p:txBody>
          <a:bodyPr anchor="ctr">
            <a:spAutoFit/>
          </a:bodyPr>
          <a:lstStyle/>
          <a:p>
            <a:pPr>
              <a:defRPr/>
            </a:pPr>
            <a:endParaRPr lang="en-US">
              <a:latin typeface="+mj-lt"/>
              <a:cs typeface="Arial" charset="0"/>
            </a:endParaRPr>
          </a:p>
        </p:txBody>
      </p:sp>
      <p:sp>
        <p:nvSpPr>
          <p:cNvPr id="355335" name="Rectangle 7"/>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55336" name="Rectangle 8"/>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55337" name="Rectangle 9"/>
          <p:cNvSpPr>
            <a:spLocks noChangeArrowheads="1"/>
          </p:cNvSpPr>
          <p:nvPr/>
        </p:nvSpPr>
        <p:spPr bwMode="auto">
          <a:xfrm>
            <a:off x="40386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5338" name="Rectangle 10"/>
          <p:cNvSpPr>
            <a:spLocks noChangeArrowheads="1"/>
          </p:cNvSpPr>
          <p:nvPr/>
        </p:nvSpPr>
        <p:spPr bwMode="auto">
          <a:xfrm>
            <a:off x="39624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5 min</a:t>
            </a:r>
          </a:p>
        </p:txBody>
      </p:sp>
      <p:sp>
        <p:nvSpPr>
          <p:cNvPr id="1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 the process (4/4)</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7378" name="Rectangle 2"/>
          <p:cNvSpPr>
            <a:spLocks noChangeArrowheads="1"/>
          </p:cNvSpPr>
          <p:nvPr/>
        </p:nvSpPr>
        <p:spPr bwMode="auto">
          <a:xfrm>
            <a:off x="793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dirty="0">
                <a:latin typeface="+mj-lt"/>
                <a:cs typeface="Arial" charset="0"/>
              </a:rPr>
              <a:t>Make card &amp; book</a:t>
            </a:r>
          </a:p>
        </p:txBody>
      </p:sp>
      <p:sp>
        <p:nvSpPr>
          <p:cNvPr id="357379" name="Rectangle 3"/>
          <p:cNvSpPr>
            <a:spLocks noChangeArrowheads="1"/>
          </p:cNvSpPr>
          <p:nvPr/>
        </p:nvSpPr>
        <p:spPr bwMode="auto">
          <a:xfrm>
            <a:off x="10747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endParaRPr lang="en-GB" sz="1400" b="1">
              <a:solidFill>
                <a:schemeClr val="bg1"/>
              </a:solidFill>
              <a:latin typeface="+mj-lt"/>
              <a:cs typeface="Arial" charset="0"/>
            </a:endParaRPr>
          </a:p>
        </p:txBody>
      </p:sp>
      <p:sp>
        <p:nvSpPr>
          <p:cNvPr id="357380" name="Rectangle 4"/>
          <p:cNvSpPr>
            <a:spLocks noChangeArrowheads="1"/>
          </p:cNvSpPr>
          <p:nvPr/>
        </p:nvSpPr>
        <p:spPr bwMode="auto">
          <a:xfrm>
            <a:off x="50292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endParaRPr lang="en-GB" sz="1400" b="1">
              <a:solidFill>
                <a:schemeClr val="bg1"/>
              </a:solidFill>
              <a:latin typeface="+mj-lt"/>
              <a:cs typeface="Arial" charset="0"/>
            </a:endParaRPr>
          </a:p>
        </p:txBody>
      </p:sp>
      <p:sp>
        <p:nvSpPr>
          <p:cNvPr id="357381" name="Rectangle 5"/>
          <p:cNvSpPr>
            <a:spLocks noChangeArrowheads="1"/>
          </p:cNvSpPr>
          <p:nvPr/>
        </p:nvSpPr>
        <p:spPr bwMode="auto">
          <a:xfrm>
            <a:off x="40386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57382" name="Line 6"/>
          <p:cNvSpPr>
            <a:spLocks noChangeShapeType="1"/>
          </p:cNvSpPr>
          <p:nvPr/>
        </p:nvSpPr>
        <p:spPr bwMode="auto">
          <a:xfrm flipV="1">
            <a:off x="5029200" y="3581400"/>
            <a:ext cx="0" cy="16002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3" name="Line 7"/>
          <p:cNvSpPr>
            <a:spLocks noChangeShapeType="1"/>
          </p:cNvSpPr>
          <p:nvPr/>
        </p:nvSpPr>
        <p:spPr bwMode="auto">
          <a:xfrm flipV="1">
            <a:off x="1066800" y="2057400"/>
            <a:ext cx="0" cy="32004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4" name="Line 8"/>
          <p:cNvSpPr>
            <a:spLocks noChangeShapeType="1"/>
          </p:cNvSpPr>
          <p:nvPr/>
        </p:nvSpPr>
        <p:spPr bwMode="auto">
          <a:xfrm flipV="1">
            <a:off x="4038600" y="2057400"/>
            <a:ext cx="0" cy="10668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85" name="Line 9"/>
          <p:cNvSpPr>
            <a:spLocks noChangeShapeType="1"/>
          </p:cNvSpPr>
          <p:nvPr/>
        </p:nvSpPr>
        <p:spPr bwMode="auto">
          <a:xfrm>
            <a:off x="1066800" y="5054600"/>
            <a:ext cx="3962400" cy="0"/>
          </a:xfrm>
          <a:prstGeom prst="line">
            <a:avLst/>
          </a:prstGeom>
          <a:noFill/>
          <a:ln w="9525">
            <a:solidFill>
              <a:schemeClr val="tx1"/>
            </a:solidFill>
            <a:round/>
            <a:headEnd type="triangle" w="med" len="med"/>
            <a:tailEnd type="triangle" w="med" len="med"/>
          </a:ln>
          <a:effectLst/>
        </p:spPr>
        <p:txBody>
          <a:bodyPr/>
          <a:lstStyle/>
          <a:p>
            <a:pPr>
              <a:defRPr/>
            </a:pPr>
            <a:endParaRPr lang="en-US">
              <a:latin typeface="+mj-lt"/>
              <a:cs typeface="Arial" charset="0"/>
            </a:endParaRPr>
          </a:p>
        </p:txBody>
      </p:sp>
      <p:sp>
        <p:nvSpPr>
          <p:cNvPr id="357386" name="Rectangle 10"/>
          <p:cNvSpPr>
            <a:spLocks noChangeArrowheads="1"/>
          </p:cNvSpPr>
          <p:nvPr/>
        </p:nvSpPr>
        <p:spPr bwMode="auto">
          <a:xfrm>
            <a:off x="64389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rPr>
              <a:t>2</a:t>
            </a:r>
            <a:r>
              <a:rPr lang="en-GB" sz="1400" b="1" dirty="0" smtClean="0">
                <a:latin typeface="+mj-lt"/>
                <a:cs typeface="Arial" charset="0"/>
              </a:rPr>
              <a:t> </a:t>
            </a:r>
            <a:r>
              <a:rPr lang="en-GB" sz="1400" b="1" dirty="0">
                <a:latin typeface="+mj-lt"/>
                <a:cs typeface="Arial" charset="0"/>
              </a:rPr>
              <a:t>days</a:t>
            </a:r>
          </a:p>
        </p:txBody>
      </p:sp>
      <p:sp>
        <p:nvSpPr>
          <p:cNvPr id="357387" name="Rectangle 11"/>
          <p:cNvSpPr>
            <a:spLocks noChangeArrowheads="1"/>
          </p:cNvSpPr>
          <p:nvPr/>
        </p:nvSpPr>
        <p:spPr bwMode="auto">
          <a:xfrm>
            <a:off x="-381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57388" name="Rectangle 12"/>
          <p:cNvSpPr>
            <a:spLocks noChangeArrowheads="1"/>
          </p:cNvSpPr>
          <p:nvPr/>
        </p:nvSpPr>
        <p:spPr bwMode="auto">
          <a:xfrm>
            <a:off x="3962400" y="35814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cs typeface="Arial" charset="0"/>
              </a:rPr>
              <a:t>5 min</a:t>
            </a:r>
          </a:p>
        </p:txBody>
      </p:sp>
      <p:sp>
        <p:nvSpPr>
          <p:cNvPr id="357389" name="Rectangle 13"/>
          <p:cNvSpPr>
            <a:spLocks noChangeArrowheads="1"/>
          </p:cNvSpPr>
          <p:nvPr/>
        </p:nvSpPr>
        <p:spPr bwMode="auto">
          <a:xfrm>
            <a:off x="2057400" y="4876800"/>
            <a:ext cx="1524000" cy="304800"/>
          </a:xfrm>
          <a:prstGeom prst="rect">
            <a:avLst/>
          </a:prstGeom>
          <a:solidFill>
            <a:schemeClr val="bg1"/>
          </a:solidFill>
          <a:ln w="12700">
            <a:noFill/>
            <a:miter lim="800000"/>
            <a:headEnd/>
            <a:tailEnd/>
          </a:ln>
          <a:effectLst/>
        </p:spPr>
        <p:txBody>
          <a:bodyPr anchor="ctr"/>
          <a:lstStyle/>
          <a:p>
            <a:pPr algn="ctr" eaLnBrk="0" hangingPunct="0">
              <a:defRPr/>
            </a:pPr>
            <a:r>
              <a:rPr lang="en-GB" b="1" dirty="0">
                <a:latin typeface="+mj-lt"/>
                <a:cs typeface="Arial" charset="0"/>
              </a:rPr>
              <a:t>~ 25 min</a:t>
            </a:r>
          </a:p>
        </p:txBody>
      </p:sp>
      <p:sp>
        <p:nvSpPr>
          <p:cNvPr id="357390" name="Rectangle 14"/>
          <p:cNvSpPr>
            <a:spLocks noChangeArrowheads="1"/>
          </p:cNvSpPr>
          <p:nvPr/>
        </p:nvSpPr>
        <p:spPr bwMode="auto">
          <a:xfrm>
            <a:off x="1905000" y="20574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cs typeface="Arial" charset="0"/>
              </a:rPr>
              <a:t>20 min</a:t>
            </a:r>
          </a:p>
        </p:txBody>
      </p:sp>
      <p:sp>
        <p:nvSpPr>
          <p:cNvPr id="357391" name="Line 15"/>
          <p:cNvSpPr>
            <a:spLocks noChangeShapeType="1"/>
          </p:cNvSpPr>
          <p:nvPr/>
        </p:nvSpPr>
        <p:spPr bwMode="auto">
          <a:xfrm flipV="1">
            <a:off x="5029200" y="2057400"/>
            <a:ext cx="0" cy="10668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57392" name="Rectangle 16"/>
          <p:cNvSpPr>
            <a:spLocks noChangeArrowheads="1"/>
          </p:cNvSpPr>
          <p:nvPr/>
        </p:nvSpPr>
        <p:spPr bwMode="auto">
          <a:xfrm>
            <a:off x="1003300" y="4038600"/>
            <a:ext cx="1828800" cy="609600"/>
          </a:xfrm>
          <a:prstGeom prst="rect">
            <a:avLst/>
          </a:prstGeom>
          <a:noFill/>
          <a:ln w="12700">
            <a:noFill/>
            <a:miter lim="800000"/>
            <a:headEnd/>
            <a:tailEnd/>
          </a:ln>
          <a:effectLst/>
        </p:spPr>
        <p:txBody>
          <a:bodyPr anchor="ctr"/>
          <a:lstStyle/>
          <a:p>
            <a:pPr eaLnBrk="0" hangingPunct="0">
              <a:defRPr/>
            </a:pPr>
            <a:r>
              <a:rPr lang="en-GB" sz="1400" b="1">
                <a:solidFill>
                  <a:srgbClr val="FF0000"/>
                </a:solidFill>
                <a:latin typeface="+mj-lt"/>
                <a:cs typeface="Arial" charset="0"/>
              </a:rPr>
              <a:t>Start:</a:t>
            </a:r>
          </a:p>
          <a:p>
            <a:pPr eaLnBrk="0" hangingPunct="0">
              <a:defRPr/>
            </a:pPr>
            <a:r>
              <a:rPr lang="en-GB" sz="1400" b="1">
                <a:solidFill>
                  <a:srgbClr val="FF0000"/>
                </a:solidFill>
                <a:latin typeface="+mj-lt"/>
                <a:cs typeface="Arial" charset="0"/>
              </a:rPr>
              <a:t>Customer enters bank branch with documents</a:t>
            </a:r>
          </a:p>
        </p:txBody>
      </p:sp>
      <p:sp>
        <p:nvSpPr>
          <p:cNvPr id="357393" name="Rectangle 17"/>
          <p:cNvSpPr>
            <a:spLocks noChangeArrowheads="1"/>
          </p:cNvSpPr>
          <p:nvPr/>
        </p:nvSpPr>
        <p:spPr bwMode="auto">
          <a:xfrm>
            <a:off x="3200400" y="4038600"/>
            <a:ext cx="1828800" cy="609600"/>
          </a:xfrm>
          <a:prstGeom prst="rect">
            <a:avLst/>
          </a:prstGeom>
          <a:noFill/>
          <a:ln w="12700">
            <a:noFill/>
            <a:miter lim="800000"/>
            <a:headEnd/>
            <a:tailEnd/>
          </a:ln>
          <a:effectLst/>
        </p:spPr>
        <p:txBody>
          <a:bodyPr anchor="ctr"/>
          <a:lstStyle/>
          <a:p>
            <a:pPr algn="r" eaLnBrk="0" hangingPunct="0">
              <a:defRPr/>
            </a:pPr>
            <a:r>
              <a:rPr lang="en-GB" sz="1400" b="1">
                <a:solidFill>
                  <a:srgbClr val="FF0000"/>
                </a:solidFill>
                <a:latin typeface="+mj-lt"/>
                <a:cs typeface="Arial" charset="0"/>
              </a:rPr>
              <a:t>End:</a:t>
            </a:r>
          </a:p>
          <a:p>
            <a:pPr algn="r" eaLnBrk="0" hangingPunct="0">
              <a:defRPr/>
            </a:pPr>
            <a:r>
              <a:rPr lang="en-GB" sz="1400" b="1">
                <a:solidFill>
                  <a:srgbClr val="FF0000"/>
                </a:solidFill>
                <a:latin typeface="+mj-lt"/>
                <a:cs typeface="Arial" charset="0"/>
              </a:rPr>
              <a:t>Customer receives cheque book &amp; ATM card</a:t>
            </a:r>
          </a:p>
        </p:txBody>
      </p:sp>
      <p:sp>
        <p:nvSpPr>
          <p:cNvPr id="23"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Re-designed process</a:t>
            </a:r>
            <a:endParaRPr lang="en-GB" b="1" dirty="0" smtClean="0">
              <a:solidFill>
                <a:srgbClr val="0000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50"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The new process takes just a few minutes for the consumer</a:t>
            </a:r>
          </a:p>
        </p:txBody>
      </p:sp>
      <p:grpSp>
        <p:nvGrpSpPr>
          <p:cNvPr id="2" name="Group 3"/>
          <p:cNvGrpSpPr>
            <a:grpSpLocks/>
          </p:cNvGrpSpPr>
          <p:nvPr/>
        </p:nvGrpSpPr>
        <p:grpSpPr bwMode="auto">
          <a:xfrm>
            <a:off x="304800" y="1219200"/>
            <a:ext cx="8610600" cy="4800600"/>
            <a:chOff x="41" y="814"/>
            <a:chExt cx="5718" cy="3458"/>
          </a:xfrm>
        </p:grpSpPr>
        <p:sp>
          <p:nvSpPr>
            <p:cNvPr id="359428" name="Rectangle 4"/>
            <p:cNvSpPr>
              <a:spLocks noChangeArrowheads="1"/>
            </p:cNvSpPr>
            <p:nvPr/>
          </p:nvSpPr>
          <p:spPr bwMode="auto">
            <a:xfrm>
              <a:off x="65" y="816"/>
              <a:ext cx="1868" cy="328"/>
            </a:xfrm>
            <a:prstGeom prst="rect">
              <a:avLst/>
            </a:prstGeom>
            <a:noFill/>
            <a:ln w="9525">
              <a:noFill/>
              <a:miter lim="800000"/>
              <a:headEnd/>
              <a:tailEnd/>
            </a:ln>
            <a:effectLst/>
          </p:spPr>
          <p:txBody>
            <a:bodyPr lIns="0" bIns="0"/>
            <a:lstStyle/>
            <a:p>
              <a:pPr eaLnBrk="0" hangingPunct="0">
                <a:defRPr/>
              </a:pPr>
              <a:r>
                <a:rPr lang="en-US" sz="1200" dirty="0">
                  <a:latin typeface="+mj-lt"/>
                  <a:cs typeface="Arial" charset="0"/>
                </a:rPr>
                <a:t>ATM Cards &amp; </a:t>
              </a:r>
              <a:r>
                <a:rPr lang="en-US" sz="1200" dirty="0" err="1">
                  <a:latin typeface="+mj-lt"/>
                  <a:cs typeface="Arial" charset="0"/>
                </a:rPr>
                <a:t>Cheque</a:t>
              </a:r>
              <a:r>
                <a:rPr lang="en-US" sz="1200" dirty="0">
                  <a:latin typeface="+mj-lt"/>
                  <a:cs typeface="Arial" charset="0"/>
                </a:rPr>
                <a:t> books are pre-printed &amp; kept at the branch</a:t>
              </a:r>
            </a:p>
          </p:txBody>
        </p:sp>
        <p:sp>
          <p:nvSpPr>
            <p:cNvPr id="359429" name="Rectangle 5"/>
            <p:cNvSpPr>
              <a:spLocks noChangeArrowheads="1"/>
            </p:cNvSpPr>
            <p:nvPr/>
          </p:nvSpPr>
          <p:spPr bwMode="auto">
            <a:xfrm>
              <a:off x="41" y="814"/>
              <a:ext cx="1892"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0" name="Rectangle 6"/>
            <p:cNvSpPr>
              <a:spLocks noChangeArrowheads="1"/>
            </p:cNvSpPr>
            <p:nvPr/>
          </p:nvSpPr>
          <p:spPr bwMode="auto">
            <a:xfrm>
              <a:off x="3826" y="814"/>
              <a:ext cx="1893"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graphicFrame>
          <p:nvGraphicFramePr>
            <p:cNvPr id="10242" name="Object 2"/>
            <p:cNvGraphicFramePr>
              <a:graphicFrameLocks noChangeAspect="1"/>
            </p:cNvGraphicFramePr>
            <p:nvPr/>
          </p:nvGraphicFramePr>
          <p:xfrm>
            <a:off x="4512" y="1152"/>
            <a:ext cx="1071" cy="763"/>
          </p:xfrm>
          <a:graphic>
            <a:graphicData uri="http://schemas.openxmlformats.org/presentationml/2006/ole">
              <mc:AlternateContent xmlns:mc="http://schemas.openxmlformats.org/markup-compatibility/2006">
                <mc:Choice xmlns:v="urn:schemas-microsoft-com:vml" Requires="v">
                  <p:oleObj spid="_x0000_s107602" name="Clip" r:id="rId4" imgW="2243750" imgH="2527426" progId="">
                    <p:embed/>
                  </p:oleObj>
                </mc:Choice>
                <mc:Fallback>
                  <p:oleObj name="Clip" r:id="rId4" imgW="2243750" imgH="2527426" progId="">
                    <p:embed/>
                    <p:pic>
                      <p:nvPicPr>
                        <p:cNvPr id="0" name="Picture 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2" y="1152"/>
                          <a:ext cx="1071" cy="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9432" name="Rectangle 8"/>
            <p:cNvSpPr>
              <a:spLocks noChangeArrowheads="1"/>
            </p:cNvSpPr>
            <p:nvPr/>
          </p:nvSpPr>
          <p:spPr bwMode="auto">
            <a:xfrm>
              <a:off x="1959" y="1968"/>
              <a:ext cx="1867"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Forms &amp; documents &amp; sent to central data entry department</a:t>
              </a:r>
            </a:p>
          </p:txBody>
        </p:sp>
        <p:sp>
          <p:nvSpPr>
            <p:cNvPr id="359433" name="Rectangle 9"/>
            <p:cNvSpPr>
              <a:spLocks noChangeArrowheads="1"/>
            </p:cNvSpPr>
            <p:nvPr/>
          </p:nvSpPr>
          <p:spPr bwMode="auto">
            <a:xfrm>
              <a:off x="1933" y="1966"/>
              <a:ext cx="1890"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4" name="Rectangle 10"/>
            <p:cNvSpPr>
              <a:spLocks noChangeArrowheads="1"/>
            </p:cNvSpPr>
            <p:nvPr/>
          </p:nvSpPr>
          <p:spPr bwMode="auto">
            <a:xfrm>
              <a:off x="3866" y="1968"/>
              <a:ext cx="1893"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Information is entered in bank’s data base</a:t>
              </a:r>
            </a:p>
          </p:txBody>
        </p:sp>
        <p:sp>
          <p:nvSpPr>
            <p:cNvPr id="359435" name="Rectangle 11"/>
            <p:cNvSpPr>
              <a:spLocks noChangeArrowheads="1"/>
            </p:cNvSpPr>
            <p:nvPr/>
          </p:nvSpPr>
          <p:spPr bwMode="auto">
            <a:xfrm>
              <a:off x="3826" y="1966"/>
              <a:ext cx="1893"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6" name="Rectangle 12"/>
            <p:cNvSpPr>
              <a:spLocks noChangeArrowheads="1"/>
            </p:cNvSpPr>
            <p:nvPr/>
          </p:nvSpPr>
          <p:spPr bwMode="auto">
            <a:xfrm>
              <a:off x="65" y="1968"/>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Bank staff hand over the cheque book &amp; ATM card to the customer across the counter</a:t>
              </a:r>
            </a:p>
          </p:txBody>
        </p:sp>
        <p:sp>
          <p:nvSpPr>
            <p:cNvPr id="359437" name="Rectangle 13"/>
            <p:cNvSpPr>
              <a:spLocks noChangeArrowheads="1"/>
            </p:cNvSpPr>
            <p:nvPr/>
          </p:nvSpPr>
          <p:spPr bwMode="auto">
            <a:xfrm>
              <a:off x="41" y="1966"/>
              <a:ext cx="1892" cy="1155"/>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38" name="Rectangle 14"/>
            <p:cNvSpPr>
              <a:spLocks noChangeArrowheads="1"/>
            </p:cNvSpPr>
            <p:nvPr/>
          </p:nvSpPr>
          <p:spPr bwMode="auto">
            <a:xfrm>
              <a:off x="65" y="3120"/>
              <a:ext cx="1868" cy="327"/>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Data entry is verified by bank personnel</a:t>
              </a:r>
            </a:p>
          </p:txBody>
        </p:sp>
        <p:sp>
          <p:nvSpPr>
            <p:cNvPr id="359439" name="Rectangle 15"/>
            <p:cNvSpPr>
              <a:spLocks noChangeArrowheads="1"/>
            </p:cNvSpPr>
            <p:nvPr/>
          </p:nvSpPr>
          <p:spPr bwMode="auto">
            <a:xfrm>
              <a:off x="41" y="3118"/>
              <a:ext cx="1892"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0" name="Rectangle 16"/>
            <p:cNvSpPr>
              <a:spLocks noChangeArrowheads="1"/>
            </p:cNvSpPr>
            <p:nvPr/>
          </p:nvSpPr>
          <p:spPr bwMode="auto">
            <a:xfrm>
              <a:off x="1959" y="3120"/>
              <a:ext cx="1867" cy="533"/>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Data is uploaded in the bank’s system</a:t>
              </a:r>
            </a:p>
          </p:txBody>
        </p:sp>
        <p:sp>
          <p:nvSpPr>
            <p:cNvPr id="359441" name="Rectangle 17"/>
            <p:cNvSpPr>
              <a:spLocks noChangeArrowheads="1"/>
            </p:cNvSpPr>
            <p:nvPr/>
          </p:nvSpPr>
          <p:spPr bwMode="auto">
            <a:xfrm>
              <a:off x="1933" y="3118"/>
              <a:ext cx="1890"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graphicFrame>
          <p:nvGraphicFramePr>
            <p:cNvPr id="10243" name="Object 3"/>
            <p:cNvGraphicFramePr>
              <a:graphicFrameLocks noChangeAspect="1"/>
            </p:cNvGraphicFramePr>
            <p:nvPr/>
          </p:nvGraphicFramePr>
          <p:xfrm>
            <a:off x="2823" y="2352"/>
            <a:ext cx="690" cy="580"/>
          </p:xfrm>
          <a:graphic>
            <a:graphicData uri="http://schemas.openxmlformats.org/presentationml/2006/ole">
              <mc:AlternateContent xmlns:mc="http://schemas.openxmlformats.org/markup-compatibility/2006">
                <mc:Choice xmlns:v="urn:schemas-microsoft-com:vml" Requires="v">
                  <p:oleObj spid="_x0000_s107603" name="Clip" r:id="rId6" imgW="691286" imgH="769925" progId="">
                    <p:embed/>
                  </p:oleObj>
                </mc:Choice>
                <mc:Fallback>
                  <p:oleObj name="Clip" r:id="rId6" imgW="691286" imgH="769925" progId="">
                    <p:embed/>
                    <p:pic>
                      <p:nvPicPr>
                        <p:cNvPr id="0" name="Picture 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3" y="2352"/>
                          <a:ext cx="690" cy="5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9443" name="Rectangle 19"/>
            <p:cNvSpPr>
              <a:spLocks noChangeArrowheads="1"/>
            </p:cNvSpPr>
            <p:nvPr/>
          </p:nvSpPr>
          <p:spPr bwMode="auto">
            <a:xfrm>
              <a:off x="3866" y="3120"/>
              <a:ext cx="1893" cy="327"/>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Customers’ signatures are scanned</a:t>
              </a:r>
            </a:p>
          </p:txBody>
        </p:sp>
        <p:sp>
          <p:nvSpPr>
            <p:cNvPr id="359444" name="Rectangle 20"/>
            <p:cNvSpPr>
              <a:spLocks noChangeArrowheads="1"/>
            </p:cNvSpPr>
            <p:nvPr/>
          </p:nvSpPr>
          <p:spPr bwMode="auto">
            <a:xfrm>
              <a:off x="3826" y="3120"/>
              <a:ext cx="1893"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5" name="Rectangle 21"/>
            <p:cNvSpPr>
              <a:spLocks noChangeArrowheads="1"/>
            </p:cNvSpPr>
            <p:nvPr/>
          </p:nvSpPr>
          <p:spPr bwMode="auto">
            <a:xfrm>
              <a:off x="1968" y="816"/>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 enters branch</a:t>
              </a:r>
            </a:p>
          </p:txBody>
        </p:sp>
        <p:sp>
          <p:nvSpPr>
            <p:cNvPr id="359446" name="Rectangle 22"/>
            <p:cNvSpPr>
              <a:spLocks noChangeArrowheads="1"/>
            </p:cNvSpPr>
            <p:nvPr/>
          </p:nvSpPr>
          <p:spPr bwMode="auto">
            <a:xfrm>
              <a:off x="1936" y="814"/>
              <a:ext cx="1887" cy="1152"/>
            </a:xfrm>
            <a:prstGeom prst="rect">
              <a:avLst/>
            </a:prstGeom>
            <a:noFill/>
            <a:ln w="9525">
              <a:solidFill>
                <a:schemeClr val="tx1"/>
              </a:solidFill>
              <a:miter lim="800000"/>
              <a:headEnd/>
              <a:tailEnd/>
            </a:ln>
            <a:effectLst/>
          </p:spPr>
          <p:txBody>
            <a:bodyPr wrap="none" lIns="0" bIns="0" anchor="ctr"/>
            <a:lstStyle/>
            <a:p>
              <a:pPr>
                <a:defRPr/>
              </a:pPr>
              <a:endParaRPr lang="en-US">
                <a:latin typeface="+mj-lt"/>
                <a:cs typeface="Arial" charset="0"/>
              </a:endParaRPr>
            </a:p>
          </p:txBody>
        </p:sp>
        <p:sp>
          <p:nvSpPr>
            <p:cNvPr id="359447" name="Rectangle 23"/>
            <p:cNvSpPr>
              <a:spLocks noChangeArrowheads="1"/>
            </p:cNvSpPr>
            <p:nvPr/>
          </p:nvSpPr>
          <p:spPr bwMode="auto">
            <a:xfrm>
              <a:off x="3888" y="816"/>
              <a:ext cx="1868" cy="328"/>
            </a:xfrm>
            <a:prstGeom prst="rect">
              <a:avLst/>
            </a:prstGeom>
            <a:noFill/>
            <a:ln w="9525">
              <a:noFill/>
              <a:miter lim="800000"/>
              <a:headEnd/>
              <a:tailEnd/>
            </a:ln>
            <a:effectLst/>
          </p:spPr>
          <p:txBody>
            <a:bodyPr lIns="0" bIns="0"/>
            <a:lstStyle/>
            <a:p>
              <a:pPr eaLnBrk="0" hangingPunct="0">
                <a:defRPr/>
              </a:pPr>
              <a:r>
                <a:rPr lang="en-US" sz="1200">
                  <a:latin typeface="+mj-lt"/>
                  <a:cs typeface="Arial" charset="0"/>
                </a:rPr>
                <a:t>Customer fills up form &amp; hands over documents</a:t>
              </a:r>
            </a:p>
          </p:txBody>
        </p:sp>
        <p:graphicFrame>
          <p:nvGraphicFramePr>
            <p:cNvPr id="10244" name="Object 4"/>
            <p:cNvGraphicFramePr>
              <a:graphicFrameLocks noChangeAspect="1"/>
            </p:cNvGraphicFramePr>
            <p:nvPr/>
          </p:nvGraphicFramePr>
          <p:xfrm>
            <a:off x="4848" y="2256"/>
            <a:ext cx="768" cy="561"/>
          </p:xfrm>
          <a:graphic>
            <a:graphicData uri="http://schemas.openxmlformats.org/presentationml/2006/ole">
              <mc:AlternateContent xmlns:mc="http://schemas.openxmlformats.org/markup-compatibility/2006">
                <mc:Choice xmlns:v="urn:schemas-microsoft-com:vml" Requires="v">
                  <p:oleObj spid="_x0000_s107604" name="Clip" r:id="rId8" imgW="1879092" imgH="1674266" progId="">
                    <p:embed/>
                  </p:oleObj>
                </mc:Choice>
                <mc:Fallback>
                  <p:oleObj name="Clip" r:id="rId8" imgW="1879092" imgH="1674266" progId="">
                    <p:embed/>
                    <p:pic>
                      <p:nvPicPr>
                        <p:cNvPr id="0" name="Picture 6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48" y="2256"/>
                          <a:ext cx="768" cy="5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5" name="Object 5"/>
            <p:cNvGraphicFramePr>
              <a:graphicFrameLocks noChangeAspect="1"/>
            </p:cNvGraphicFramePr>
            <p:nvPr/>
          </p:nvGraphicFramePr>
          <p:xfrm>
            <a:off x="4224" y="2496"/>
            <a:ext cx="768" cy="561"/>
          </p:xfrm>
          <a:graphic>
            <a:graphicData uri="http://schemas.openxmlformats.org/presentationml/2006/ole">
              <mc:AlternateContent xmlns:mc="http://schemas.openxmlformats.org/markup-compatibility/2006">
                <mc:Choice xmlns:v="urn:schemas-microsoft-com:vml" Requires="v">
                  <p:oleObj spid="_x0000_s107605" name="Clip" r:id="rId10" imgW="1879092" imgH="1674266" progId="">
                    <p:embed/>
                  </p:oleObj>
                </mc:Choice>
                <mc:Fallback>
                  <p:oleObj name="Clip" r:id="rId10" imgW="1879092" imgH="1674266" progId="">
                    <p:embed/>
                    <p:pic>
                      <p:nvPicPr>
                        <p:cNvPr id="0" name="Picture 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24" y="2496"/>
                          <a:ext cx="768" cy="5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6" name="Object 6"/>
            <p:cNvGraphicFramePr>
              <a:graphicFrameLocks noChangeAspect="1"/>
            </p:cNvGraphicFramePr>
            <p:nvPr/>
          </p:nvGraphicFramePr>
          <p:xfrm>
            <a:off x="2352" y="3504"/>
            <a:ext cx="1310" cy="552"/>
          </p:xfrm>
          <a:graphic>
            <a:graphicData uri="http://schemas.openxmlformats.org/presentationml/2006/ole">
              <mc:AlternateContent xmlns:mc="http://schemas.openxmlformats.org/markup-compatibility/2006">
                <mc:Choice xmlns:v="urn:schemas-microsoft-com:vml" Requires="v">
                  <p:oleObj spid="_x0000_s107606" name="Clip" r:id="rId11" imgW="4582562" imgH="2669263" progId="">
                    <p:embed/>
                  </p:oleObj>
                </mc:Choice>
                <mc:Fallback>
                  <p:oleObj name="Clip" r:id="rId11" imgW="4582562" imgH="2669263" progId="">
                    <p:embed/>
                    <p:pic>
                      <p:nvPicPr>
                        <p:cNvPr id="0" name="Picture 7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52" y="3504"/>
                          <a:ext cx="1310" cy="5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7" name="Object 7"/>
            <p:cNvGraphicFramePr>
              <a:graphicFrameLocks noChangeAspect="1"/>
            </p:cNvGraphicFramePr>
            <p:nvPr/>
          </p:nvGraphicFramePr>
          <p:xfrm>
            <a:off x="4512" y="3360"/>
            <a:ext cx="1036" cy="762"/>
          </p:xfrm>
          <a:graphic>
            <a:graphicData uri="http://schemas.openxmlformats.org/presentationml/2006/ole">
              <mc:AlternateContent xmlns:mc="http://schemas.openxmlformats.org/markup-compatibility/2006">
                <mc:Choice xmlns:v="urn:schemas-microsoft-com:vml" Requires="v">
                  <p:oleObj spid="_x0000_s107607" name="Clip" r:id="rId13" imgW="4599160" imgH="3384487" progId="">
                    <p:embed/>
                  </p:oleObj>
                </mc:Choice>
                <mc:Fallback>
                  <p:oleObj name="Clip" r:id="rId13" imgW="4599160" imgH="3384487" progId="">
                    <p:embed/>
                    <p:pic>
                      <p:nvPicPr>
                        <p:cNvPr id="0" name="Picture 7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12" y="3360"/>
                          <a:ext cx="1036" cy="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8" name="Object 8"/>
            <p:cNvGraphicFramePr>
              <a:graphicFrameLocks noChangeAspect="1"/>
            </p:cNvGraphicFramePr>
            <p:nvPr/>
          </p:nvGraphicFramePr>
          <p:xfrm>
            <a:off x="960" y="3408"/>
            <a:ext cx="795" cy="763"/>
          </p:xfrm>
          <a:graphic>
            <a:graphicData uri="http://schemas.openxmlformats.org/presentationml/2006/ole">
              <mc:AlternateContent xmlns:mc="http://schemas.openxmlformats.org/markup-compatibility/2006">
                <mc:Choice xmlns:v="urn:schemas-microsoft-com:vml" Requires="v">
                  <p:oleObj spid="_x0000_s107608" name="Clip" r:id="rId15" imgW="2013509" imgH="1930298" progId="">
                    <p:embed/>
                  </p:oleObj>
                </mc:Choice>
                <mc:Fallback>
                  <p:oleObj name="Clip" r:id="rId15" imgW="2013509" imgH="1930298" progId="">
                    <p:embed/>
                    <p:pic>
                      <p:nvPicPr>
                        <p:cNvPr id="0" name="Picture 7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60" y="3408"/>
                          <a:ext cx="795" cy="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74" name="Picture 29" descr="Printer"/>
            <p:cNvPicPr>
              <a:picLocks noChangeAspect="1" noChangeArrowheads="1"/>
            </p:cNvPicPr>
            <p:nvPr/>
          </p:nvPicPr>
          <p:blipFill>
            <a:blip r:embed="rId17" cstate="print"/>
            <a:srcRect/>
            <a:stretch>
              <a:fillRect/>
            </a:stretch>
          </p:blipFill>
          <p:spPr bwMode="auto">
            <a:xfrm>
              <a:off x="1056" y="1248"/>
              <a:ext cx="651" cy="650"/>
            </a:xfrm>
            <a:prstGeom prst="rect">
              <a:avLst/>
            </a:prstGeom>
            <a:noFill/>
            <a:ln w="9525">
              <a:noFill/>
              <a:miter lim="800000"/>
              <a:headEnd/>
              <a:tailEnd/>
            </a:ln>
          </p:spPr>
        </p:pic>
        <p:pic>
          <p:nvPicPr>
            <p:cNvPr id="10275" name="Picture 30" descr="printer"/>
            <p:cNvPicPr>
              <a:picLocks noChangeAspect="1" noChangeArrowheads="1"/>
            </p:cNvPicPr>
            <p:nvPr/>
          </p:nvPicPr>
          <p:blipFill>
            <a:blip r:embed="rId18" cstate="print"/>
            <a:srcRect/>
            <a:stretch>
              <a:fillRect/>
            </a:stretch>
          </p:blipFill>
          <p:spPr bwMode="auto">
            <a:xfrm>
              <a:off x="96" y="1296"/>
              <a:ext cx="768" cy="585"/>
            </a:xfrm>
            <a:prstGeom prst="rect">
              <a:avLst/>
            </a:prstGeom>
            <a:noFill/>
            <a:ln w="9525">
              <a:noFill/>
              <a:miter lim="800000"/>
              <a:headEnd/>
              <a:tailEnd/>
            </a:ln>
          </p:spPr>
        </p:pic>
        <p:pic>
          <p:nvPicPr>
            <p:cNvPr id="10276" name="Picture 31" descr="j0233080"/>
            <p:cNvPicPr>
              <a:picLocks noChangeAspect="1" noChangeArrowheads="1"/>
            </p:cNvPicPr>
            <p:nvPr/>
          </p:nvPicPr>
          <p:blipFill>
            <a:blip r:embed="rId19" cstate="print"/>
            <a:srcRect/>
            <a:stretch>
              <a:fillRect/>
            </a:stretch>
          </p:blipFill>
          <p:spPr bwMode="auto">
            <a:xfrm>
              <a:off x="2928" y="1104"/>
              <a:ext cx="799" cy="817"/>
            </a:xfrm>
            <a:prstGeom prst="rect">
              <a:avLst/>
            </a:prstGeom>
            <a:noFill/>
            <a:ln w="9525">
              <a:noFill/>
              <a:miter lim="800000"/>
              <a:headEnd/>
              <a:tailEnd/>
            </a:ln>
          </p:spPr>
        </p:pic>
        <p:graphicFrame>
          <p:nvGraphicFramePr>
            <p:cNvPr id="10249" name="Object 9"/>
            <p:cNvGraphicFramePr>
              <a:graphicFrameLocks noChangeAspect="1"/>
            </p:cNvGraphicFramePr>
            <p:nvPr/>
          </p:nvGraphicFramePr>
          <p:xfrm>
            <a:off x="624" y="2592"/>
            <a:ext cx="885" cy="399"/>
          </p:xfrm>
          <a:graphic>
            <a:graphicData uri="http://schemas.openxmlformats.org/presentationml/2006/ole">
              <mc:AlternateContent xmlns:mc="http://schemas.openxmlformats.org/markup-compatibility/2006">
                <mc:Choice xmlns:v="urn:schemas-microsoft-com:vml" Requires="v">
                  <p:oleObj spid="_x0000_s107609" name="Clip" r:id="rId20" imgW="1404518" imgH="633679" progId="">
                    <p:embed/>
                  </p:oleObj>
                </mc:Choice>
                <mc:Fallback>
                  <p:oleObj name="Clip" r:id="rId20" imgW="1404518" imgH="633679" progId="">
                    <p:embed/>
                    <p:pic>
                      <p:nvPicPr>
                        <p:cNvPr id="0" name="Picture 7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24" y="2592"/>
                          <a:ext cx="885" cy="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493709"/>
            <a:ext cx="8805862" cy="755650"/>
          </a:xfrm>
        </p:spPr>
        <p:txBody>
          <a:bodyPr/>
          <a:lstStyle/>
          <a:p>
            <a:r>
              <a:rPr lang="en-US" b="1" dirty="0" smtClean="0">
                <a:solidFill>
                  <a:srgbClr val="000000"/>
                </a:solidFill>
              </a:rPr>
              <a:t>Completing a process in a continuous flow helps reduce turnaround time significantly</a:t>
            </a:r>
          </a:p>
        </p:txBody>
      </p:sp>
      <p:pic>
        <p:nvPicPr>
          <p:cNvPr id="5" name="Picture 5"/>
          <p:cNvPicPr>
            <a:picLocks noChangeAspect="1" noChangeArrowheads="1"/>
          </p:cNvPicPr>
          <p:nvPr/>
        </p:nvPicPr>
        <p:blipFill>
          <a:blip r:embed="rId3" cstate="print"/>
          <a:srcRect/>
          <a:stretch>
            <a:fillRect/>
          </a:stretch>
        </p:blipFill>
        <p:spPr bwMode="auto">
          <a:xfrm>
            <a:off x="527045" y="1543056"/>
            <a:ext cx="2759075" cy="44958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noChangeArrowheads="1"/>
          </p:cNvPicPr>
          <p:nvPr/>
        </p:nvPicPr>
        <p:blipFill>
          <a:blip r:embed="rId4" cstate="print"/>
          <a:srcRect/>
          <a:stretch>
            <a:fillRect/>
          </a:stretch>
        </p:blipFill>
        <p:spPr bwMode="auto">
          <a:xfrm>
            <a:off x="3667120" y="2457456"/>
            <a:ext cx="5143500" cy="22526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507997"/>
            <a:ext cx="8805862" cy="755650"/>
          </a:xfrm>
        </p:spPr>
        <p:txBody>
          <a:bodyPr/>
          <a:lstStyle/>
          <a:p>
            <a:r>
              <a:rPr lang="en-US" b="1" dirty="0" smtClean="0">
                <a:solidFill>
                  <a:srgbClr val="000000"/>
                </a:solidFill>
              </a:rPr>
              <a:t>Process Redesign Example – Integrated Land Information System in AP</a:t>
            </a:r>
          </a:p>
        </p:txBody>
      </p:sp>
      <p:sp>
        <p:nvSpPr>
          <p:cNvPr id="1680387" name="Rectangle 3"/>
          <p:cNvSpPr>
            <a:spLocks noGrp="1" noChangeArrowheads="1"/>
          </p:cNvSpPr>
          <p:nvPr>
            <p:ph idx="1"/>
          </p:nvPr>
        </p:nvSpPr>
        <p:spPr>
          <a:xfrm>
            <a:off x="160338" y="1657350"/>
            <a:ext cx="8426450" cy="4892675"/>
          </a:xfrm>
        </p:spPr>
        <p:txBody>
          <a:bodyPr/>
          <a:lstStyle/>
          <a:p>
            <a:pPr>
              <a:lnSpc>
                <a:spcPct val="120000"/>
              </a:lnSpc>
            </a:pPr>
            <a:r>
              <a:rPr lang="en-US" sz="1600" dirty="0" smtClean="0">
                <a:solidFill>
                  <a:srgbClr val="000000"/>
                </a:solidFill>
              </a:rPr>
              <a:t>In Andhra Pradesh (as in most other states), </a:t>
            </a:r>
            <a:r>
              <a:rPr lang="en-US" sz="1600" dirty="0">
                <a:solidFill>
                  <a:srgbClr val="000000"/>
                </a:solidFill>
              </a:rPr>
              <a:t>the maintenance of records/information relating to land and property ownership is done under the auspices of four different </a:t>
            </a:r>
            <a:r>
              <a:rPr lang="en-US" sz="1600" dirty="0" smtClean="0">
                <a:solidFill>
                  <a:srgbClr val="000000"/>
                </a:solidFill>
              </a:rPr>
              <a:t>departments:</a:t>
            </a:r>
          </a:p>
          <a:p>
            <a:pPr lvl="2">
              <a:lnSpc>
                <a:spcPct val="120000"/>
              </a:lnSpc>
            </a:pPr>
            <a:r>
              <a:rPr lang="en-US" b="1" dirty="0" smtClean="0">
                <a:solidFill>
                  <a:srgbClr val="000000"/>
                </a:solidFill>
              </a:rPr>
              <a:t>Survey and Land Records Department</a:t>
            </a:r>
            <a:r>
              <a:rPr lang="en-US" dirty="0" smtClean="0">
                <a:solidFill>
                  <a:srgbClr val="000000"/>
                </a:solidFill>
              </a:rPr>
              <a:t>, which conducts cadastral surveys and creates and maintains basic records for each village</a:t>
            </a:r>
          </a:p>
          <a:p>
            <a:pPr lvl="2">
              <a:lnSpc>
                <a:spcPct val="120000"/>
              </a:lnSpc>
            </a:pPr>
            <a:r>
              <a:rPr lang="en-US" b="1" dirty="0" smtClean="0">
                <a:solidFill>
                  <a:srgbClr val="000000"/>
                </a:solidFill>
              </a:rPr>
              <a:t>The Revenue Department</a:t>
            </a:r>
            <a:r>
              <a:rPr lang="en-US" dirty="0" smtClean="0">
                <a:solidFill>
                  <a:srgbClr val="000000"/>
                </a:solidFill>
              </a:rPr>
              <a:t> which administers Land Records by way of updating of titles</a:t>
            </a:r>
          </a:p>
          <a:p>
            <a:pPr lvl="2">
              <a:lnSpc>
                <a:spcPct val="120000"/>
              </a:lnSpc>
            </a:pPr>
            <a:r>
              <a:rPr lang="en-US" b="1" dirty="0" smtClean="0">
                <a:solidFill>
                  <a:srgbClr val="000000"/>
                </a:solidFill>
              </a:rPr>
              <a:t>The Registration Department</a:t>
            </a:r>
            <a:r>
              <a:rPr lang="en-US" dirty="0" smtClean="0">
                <a:solidFill>
                  <a:srgbClr val="000000"/>
                </a:solidFill>
              </a:rPr>
              <a:t>, which undertakes registration of deeds pertaining to transactions of land involving sale, purchase, gift etc</a:t>
            </a:r>
          </a:p>
          <a:p>
            <a:pPr lvl="2">
              <a:lnSpc>
                <a:spcPct val="120000"/>
              </a:lnSpc>
            </a:pPr>
            <a:r>
              <a:rPr lang="en-US" b="1" dirty="0" smtClean="0">
                <a:solidFill>
                  <a:srgbClr val="000000"/>
                </a:solidFill>
              </a:rPr>
              <a:t>The Urban and Rural Local Bodies, </a:t>
            </a:r>
            <a:r>
              <a:rPr lang="en-US" dirty="0" smtClean="0">
                <a:solidFill>
                  <a:srgbClr val="000000"/>
                </a:solidFill>
              </a:rPr>
              <a:t>which maintain ownership information necessary to collect property taxes, and undertake planning and developmental activities within Panchayat and municipal towns.</a:t>
            </a:r>
          </a:p>
          <a:p>
            <a:pPr marL="349250" lvl="2" indent="-349250">
              <a:lnSpc>
                <a:spcPct val="120000"/>
              </a:lnSpc>
              <a:spcBef>
                <a:spcPts val="600"/>
              </a:spcBef>
              <a:buSzPct val="100000"/>
              <a:buFont typeface="Arial" pitchFamily="34" charset="0"/>
              <a:buChar char="•"/>
            </a:pPr>
            <a:r>
              <a:rPr lang="en-US" dirty="0" smtClean="0">
                <a:solidFill>
                  <a:srgbClr val="000000"/>
                </a:solidFill>
                <a:ea typeface="+mn-ea"/>
              </a:rPr>
              <a:t>This situation led to a lot of hardships to citizens planning to get their property transactions legalized…</a:t>
            </a:r>
            <a:endParaRPr lang="en-US" dirty="0">
              <a:solidFill>
                <a:srgbClr val="000000"/>
              </a:solidFill>
              <a:ea typeface="+mn-ea"/>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507997"/>
            <a:ext cx="8805862" cy="755650"/>
          </a:xfrm>
        </p:spPr>
        <p:txBody>
          <a:bodyPr/>
          <a:lstStyle/>
          <a:p>
            <a:r>
              <a:rPr lang="en-US" b="1" dirty="0" smtClean="0">
                <a:solidFill>
                  <a:srgbClr val="000000"/>
                </a:solidFill>
              </a:rPr>
              <a:t>A case of non-continuous flow…</a:t>
            </a:r>
          </a:p>
        </p:txBody>
      </p:sp>
      <p:sp>
        <p:nvSpPr>
          <p:cNvPr id="1680387" name="Rectangle 3"/>
          <p:cNvSpPr>
            <a:spLocks noGrp="1" noChangeArrowheads="1"/>
          </p:cNvSpPr>
          <p:nvPr>
            <p:ph idx="1"/>
          </p:nvPr>
        </p:nvSpPr>
        <p:spPr>
          <a:xfrm>
            <a:off x="160338" y="1506544"/>
            <a:ext cx="6183312" cy="4581520"/>
          </a:xfrm>
        </p:spPr>
        <p:txBody>
          <a:bodyPr/>
          <a:lstStyle/>
          <a:p>
            <a:pPr>
              <a:lnSpc>
                <a:spcPct val="120000"/>
              </a:lnSpc>
            </a:pPr>
            <a:r>
              <a:rPr lang="en-US" sz="1800" dirty="0" smtClean="0">
                <a:solidFill>
                  <a:srgbClr val="000000"/>
                </a:solidFill>
              </a:rPr>
              <a:t>The complete process of property transaction involved visits to different departments…</a:t>
            </a:r>
          </a:p>
          <a:p>
            <a:pPr lvl="2">
              <a:lnSpc>
                <a:spcPct val="120000"/>
              </a:lnSpc>
            </a:pPr>
            <a:r>
              <a:rPr lang="en-US" sz="1800" dirty="0" smtClean="0">
                <a:solidFill>
                  <a:srgbClr val="000000"/>
                </a:solidFill>
              </a:rPr>
              <a:t>Buyer obtains encumbrance certificate from Registration department to check previous transactions on property</a:t>
            </a:r>
          </a:p>
          <a:p>
            <a:pPr lvl="2">
              <a:lnSpc>
                <a:spcPct val="120000"/>
              </a:lnSpc>
            </a:pPr>
            <a:r>
              <a:rPr lang="en-US" sz="1800" dirty="0" smtClean="0">
                <a:solidFill>
                  <a:srgbClr val="000000"/>
                </a:solidFill>
              </a:rPr>
              <a:t>Registration of property deed at the Registration department and obtaining proof of transaction</a:t>
            </a:r>
          </a:p>
          <a:p>
            <a:pPr lvl="2">
              <a:lnSpc>
                <a:spcPct val="120000"/>
              </a:lnSpc>
            </a:pPr>
            <a:r>
              <a:rPr lang="en-US" sz="1800" dirty="0" smtClean="0">
                <a:solidFill>
                  <a:srgbClr val="000000"/>
                </a:solidFill>
              </a:rPr>
              <a:t>Changing of ownership at Land Title Office after buyer produces proof of transaction</a:t>
            </a:r>
          </a:p>
          <a:p>
            <a:pPr lvl="2">
              <a:lnSpc>
                <a:spcPct val="120000"/>
              </a:lnSpc>
            </a:pPr>
            <a:r>
              <a:rPr lang="en-US" sz="1800" dirty="0" smtClean="0">
                <a:solidFill>
                  <a:srgbClr val="000000"/>
                </a:solidFill>
              </a:rPr>
              <a:t>Sub-division and boundary information recording by Land Surveyor</a:t>
            </a:r>
          </a:p>
          <a:p>
            <a:pPr marL="349250" lvl="2" indent="-349250">
              <a:lnSpc>
                <a:spcPct val="120000"/>
              </a:lnSpc>
              <a:spcBef>
                <a:spcPct val="20000"/>
              </a:spcBef>
              <a:buSzPct val="100000"/>
              <a:buFont typeface="Arial" pitchFamily="34" charset="0"/>
              <a:buChar char="•"/>
            </a:pPr>
            <a:r>
              <a:rPr lang="en-US" sz="1800" dirty="0" smtClean="0">
                <a:solidFill>
                  <a:srgbClr val="000000"/>
                </a:solidFill>
                <a:ea typeface="+mn-ea"/>
              </a:rPr>
              <a:t>In many cases, one or more steps are not completed resulting in records being out of sync </a:t>
            </a:r>
          </a:p>
          <a:p>
            <a:pPr>
              <a:lnSpc>
                <a:spcPct val="120000"/>
              </a:lnSpc>
            </a:pPr>
            <a:endParaRPr lang="en-US" sz="1800" dirty="0">
              <a:solidFill>
                <a:srgbClr val="000000"/>
              </a:solidFill>
            </a:endParaRPr>
          </a:p>
        </p:txBody>
      </p:sp>
      <p:pic>
        <p:nvPicPr>
          <p:cNvPr id="5" name="Picture 5"/>
          <p:cNvPicPr>
            <a:picLocks noChangeAspect="1" noChangeArrowheads="1"/>
          </p:cNvPicPr>
          <p:nvPr/>
        </p:nvPicPr>
        <p:blipFill>
          <a:blip r:embed="rId3" cstate="print"/>
          <a:srcRect/>
          <a:stretch>
            <a:fillRect/>
          </a:stretch>
        </p:blipFill>
        <p:spPr bwMode="auto">
          <a:xfrm>
            <a:off x="6810375" y="1506543"/>
            <a:ext cx="2155820" cy="4495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b="1" dirty="0" smtClean="0">
                <a:solidFill>
                  <a:srgbClr val="000000"/>
                </a:solidFill>
              </a:rPr>
              <a:t>Existing System – Land Transactions</a:t>
            </a:r>
            <a:endParaRPr lang="en-GB" sz="2600" b="1" dirty="0">
              <a:solidFill>
                <a:srgbClr val="000000"/>
              </a:solidFill>
            </a:endParaRPr>
          </a:p>
        </p:txBody>
      </p:sp>
      <p:sp>
        <p:nvSpPr>
          <p:cNvPr id="5" name="Line 2"/>
          <p:cNvSpPr>
            <a:spLocks noChangeShapeType="1"/>
          </p:cNvSpPr>
          <p:nvPr/>
        </p:nvSpPr>
        <p:spPr bwMode="auto">
          <a:xfrm flipV="1">
            <a:off x="5943600" y="4184650"/>
            <a:ext cx="381000" cy="1270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6" name="Line 3"/>
          <p:cNvSpPr>
            <a:spLocks noChangeShapeType="1"/>
          </p:cNvSpPr>
          <p:nvPr/>
        </p:nvSpPr>
        <p:spPr bwMode="auto">
          <a:xfrm flipV="1">
            <a:off x="5943600" y="5753099"/>
            <a:ext cx="304800" cy="1587"/>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7" name="AutoShape 4"/>
          <p:cNvSpPr>
            <a:spLocks noChangeArrowheads="1"/>
          </p:cNvSpPr>
          <p:nvPr/>
        </p:nvSpPr>
        <p:spPr bwMode="auto">
          <a:xfrm>
            <a:off x="2362200" y="2244725"/>
            <a:ext cx="1371600" cy="1038225"/>
          </a:xfrm>
          <a:prstGeom prst="cloudCallout">
            <a:avLst>
              <a:gd name="adj1" fmla="val 9722"/>
              <a:gd name="adj2" fmla="val 6426"/>
            </a:avLst>
          </a:prstGeom>
          <a:solidFill>
            <a:srgbClr val="FDFDC7"/>
          </a:solidFill>
          <a:ln w="9525">
            <a:solidFill>
              <a:srgbClr val="000000"/>
            </a:solidFill>
            <a:round/>
            <a:headEnd/>
            <a:tailEnd/>
          </a:ln>
          <a:effectLst/>
        </p:spPr>
        <p:txBody>
          <a:bodyPr/>
          <a:lstStyle/>
          <a:p>
            <a:pPr marL="342900" indent="-342900" algn="ctr">
              <a:spcBef>
                <a:spcPct val="40000"/>
              </a:spcBef>
              <a:buClr>
                <a:schemeClr val="tx2"/>
              </a:buClr>
              <a:buSzPct val="70000"/>
              <a:buFont typeface="Wingdings" pitchFamily="2" charset="2"/>
              <a:buChar char="¡"/>
            </a:pPr>
            <a:endParaRPr lang="en-US" sz="2800">
              <a:latin typeface="Verdana" pitchFamily="34" charset="0"/>
            </a:endParaRPr>
          </a:p>
        </p:txBody>
      </p:sp>
      <p:sp>
        <p:nvSpPr>
          <p:cNvPr id="8" name="Text Box 5"/>
          <p:cNvSpPr txBox="1">
            <a:spLocks noChangeArrowheads="1"/>
          </p:cNvSpPr>
          <p:nvPr/>
        </p:nvSpPr>
        <p:spPr bwMode="auto">
          <a:xfrm>
            <a:off x="228600" y="2095500"/>
            <a:ext cx="990600" cy="527050"/>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dirty="0">
                <a:solidFill>
                  <a:srgbClr val="FFFFFF"/>
                </a:solidFill>
                <a:latin typeface="Verdana" pitchFamily="34" charset="0"/>
              </a:rPr>
              <a:t>Buyer &amp; Seller</a:t>
            </a:r>
          </a:p>
        </p:txBody>
      </p:sp>
      <p:sp>
        <p:nvSpPr>
          <p:cNvPr id="9" name="Text Box 6"/>
          <p:cNvSpPr txBox="1">
            <a:spLocks noChangeArrowheads="1"/>
          </p:cNvSpPr>
          <p:nvPr/>
        </p:nvSpPr>
        <p:spPr bwMode="auto">
          <a:xfrm>
            <a:off x="1524000" y="2128838"/>
            <a:ext cx="914400" cy="404812"/>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Documents</a:t>
            </a:r>
          </a:p>
        </p:txBody>
      </p:sp>
      <p:sp>
        <p:nvSpPr>
          <p:cNvPr id="10" name="Text Box 7"/>
          <p:cNvSpPr txBox="1">
            <a:spLocks noChangeArrowheads="1"/>
          </p:cNvSpPr>
          <p:nvPr/>
        </p:nvSpPr>
        <p:spPr bwMode="auto">
          <a:xfrm>
            <a:off x="1600200" y="2959100"/>
            <a:ext cx="838200" cy="2540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Pay fees</a:t>
            </a:r>
          </a:p>
        </p:txBody>
      </p:sp>
      <p:sp>
        <p:nvSpPr>
          <p:cNvPr id="11" name="Text Box 8"/>
          <p:cNvSpPr txBox="1">
            <a:spLocks noChangeArrowheads="1"/>
          </p:cNvSpPr>
          <p:nvPr/>
        </p:nvSpPr>
        <p:spPr bwMode="auto">
          <a:xfrm>
            <a:off x="2667000" y="2446338"/>
            <a:ext cx="838200" cy="396875"/>
          </a:xfrm>
          <a:prstGeom prst="rect">
            <a:avLst/>
          </a:prstGeom>
          <a:solidFill>
            <a:srgbClr val="FFE4C9"/>
          </a:solidFill>
          <a:ln w="9525">
            <a:no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latin typeface="Verdana" pitchFamily="34" charset="0"/>
              </a:rPr>
              <a:t>Submit </a:t>
            </a:r>
          </a:p>
          <a:p>
            <a:pPr>
              <a:buClr>
                <a:schemeClr val="tx2"/>
              </a:buClr>
              <a:buSzPct val="70000"/>
              <a:buFont typeface="Wingdings" pitchFamily="2" charset="2"/>
              <a:buNone/>
            </a:pPr>
            <a:r>
              <a:rPr lang="en-US" sz="1000">
                <a:solidFill>
                  <a:srgbClr val="000000"/>
                </a:solidFill>
                <a:latin typeface="Verdana" pitchFamily="34" charset="0"/>
              </a:rPr>
              <a:t>Appln.</a:t>
            </a:r>
          </a:p>
        </p:txBody>
      </p:sp>
      <p:sp>
        <p:nvSpPr>
          <p:cNvPr id="12" name="Line 9"/>
          <p:cNvSpPr>
            <a:spLocks noChangeShapeType="1"/>
          </p:cNvSpPr>
          <p:nvPr/>
        </p:nvSpPr>
        <p:spPr bwMode="auto">
          <a:xfrm flipV="1">
            <a:off x="1219200" y="2417763"/>
            <a:ext cx="304800" cy="0"/>
          </a:xfrm>
          <a:prstGeom prst="line">
            <a:avLst/>
          </a:prstGeom>
          <a:noFill/>
          <a:ln w="9525">
            <a:solidFill>
              <a:srgbClr val="000000"/>
            </a:solidFill>
            <a:round/>
            <a:headEnd/>
            <a:tailEnd type="triangle" w="med" len="med"/>
          </a:ln>
          <a:effectLst/>
        </p:spPr>
        <p:txBody>
          <a:bodyPr/>
          <a:lstStyle/>
          <a:p>
            <a:endParaRPr lang="en-GB"/>
          </a:p>
        </p:txBody>
      </p:sp>
      <p:sp>
        <p:nvSpPr>
          <p:cNvPr id="13" name="Line 10"/>
          <p:cNvSpPr>
            <a:spLocks noChangeShapeType="1"/>
          </p:cNvSpPr>
          <p:nvPr/>
        </p:nvSpPr>
        <p:spPr bwMode="auto">
          <a:xfrm>
            <a:off x="1295400" y="2417763"/>
            <a:ext cx="0" cy="692150"/>
          </a:xfrm>
          <a:prstGeom prst="line">
            <a:avLst/>
          </a:prstGeom>
          <a:noFill/>
          <a:ln w="9525">
            <a:solidFill>
              <a:srgbClr val="000000"/>
            </a:solidFill>
            <a:round/>
            <a:headEnd/>
            <a:tailEnd/>
          </a:ln>
          <a:effectLst/>
        </p:spPr>
        <p:txBody>
          <a:bodyPr/>
          <a:lstStyle/>
          <a:p>
            <a:endParaRPr lang="en-GB"/>
          </a:p>
        </p:txBody>
      </p:sp>
      <p:sp>
        <p:nvSpPr>
          <p:cNvPr id="14" name="Line 11"/>
          <p:cNvSpPr>
            <a:spLocks noChangeShapeType="1"/>
          </p:cNvSpPr>
          <p:nvPr/>
        </p:nvSpPr>
        <p:spPr bwMode="auto">
          <a:xfrm>
            <a:off x="1295400" y="3109913"/>
            <a:ext cx="304800" cy="0"/>
          </a:xfrm>
          <a:prstGeom prst="line">
            <a:avLst/>
          </a:prstGeom>
          <a:noFill/>
          <a:ln w="9525">
            <a:solidFill>
              <a:srgbClr val="000000"/>
            </a:solidFill>
            <a:round/>
            <a:headEnd/>
            <a:tailEnd type="triangle" w="med" len="med"/>
          </a:ln>
          <a:effectLst/>
        </p:spPr>
        <p:txBody>
          <a:bodyPr/>
          <a:lstStyle/>
          <a:p>
            <a:endParaRPr lang="en-GB"/>
          </a:p>
        </p:txBody>
      </p:sp>
      <p:sp>
        <p:nvSpPr>
          <p:cNvPr id="15" name="Line 12"/>
          <p:cNvSpPr>
            <a:spLocks noChangeShapeType="1"/>
          </p:cNvSpPr>
          <p:nvPr/>
        </p:nvSpPr>
        <p:spPr bwMode="auto">
          <a:xfrm flipV="1">
            <a:off x="2514600" y="2438400"/>
            <a:ext cx="0" cy="65088"/>
          </a:xfrm>
          <a:prstGeom prst="line">
            <a:avLst/>
          </a:prstGeom>
          <a:noFill/>
          <a:ln w="9525">
            <a:solidFill>
              <a:srgbClr val="000000"/>
            </a:solidFill>
            <a:round/>
            <a:headEnd/>
            <a:tailEnd/>
          </a:ln>
          <a:effectLst/>
        </p:spPr>
        <p:txBody>
          <a:bodyPr/>
          <a:lstStyle/>
          <a:p>
            <a:endParaRPr lang="en-GB"/>
          </a:p>
        </p:txBody>
      </p:sp>
      <p:sp>
        <p:nvSpPr>
          <p:cNvPr id="16" name="Line 13"/>
          <p:cNvSpPr>
            <a:spLocks noChangeShapeType="1"/>
          </p:cNvSpPr>
          <p:nvPr/>
        </p:nvSpPr>
        <p:spPr bwMode="auto">
          <a:xfrm>
            <a:off x="2514600" y="2438400"/>
            <a:ext cx="0" cy="693738"/>
          </a:xfrm>
          <a:prstGeom prst="line">
            <a:avLst/>
          </a:prstGeom>
          <a:noFill/>
          <a:ln w="9525">
            <a:solidFill>
              <a:srgbClr val="000000"/>
            </a:solidFill>
            <a:round/>
            <a:headEnd/>
            <a:tailEnd/>
          </a:ln>
          <a:effectLst/>
        </p:spPr>
        <p:txBody>
          <a:bodyPr/>
          <a:lstStyle/>
          <a:p>
            <a:endParaRPr lang="en-GB"/>
          </a:p>
        </p:txBody>
      </p:sp>
      <p:sp>
        <p:nvSpPr>
          <p:cNvPr id="17" name="Line 14"/>
          <p:cNvSpPr>
            <a:spLocks noChangeShapeType="1"/>
          </p:cNvSpPr>
          <p:nvPr/>
        </p:nvSpPr>
        <p:spPr bwMode="auto">
          <a:xfrm>
            <a:off x="2438400" y="3109913"/>
            <a:ext cx="76200" cy="0"/>
          </a:xfrm>
          <a:prstGeom prst="line">
            <a:avLst/>
          </a:prstGeom>
          <a:noFill/>
          <a:ln w="9525">
            <a:solidFill>
              <a:srgbClr val="000000"/>
            </a:solidFill>
            <a:round/>
            <a:headEnd/>
            <a:tailEnd/>
          </a:ln>
          <a:effectLst/>
        </p:spPr>
        <p:txBody>
          <a:bodyPr/>
          <a:lstStyle/>
          <a:p>
            <a:endParaRPr lang="en-GB"/>
          </a:p>
        </p:txBody>
      </p:sp>
      <p:sp>
        <p:nvSpPr>
          <p:cNvPr id="18" name="Line 15"/>
          <p:cNvSpPr>
            <a:spLocks noChangeShapeType="1"/>
          </p:cNvSpPr>
          <p:nvPr/>
        </p:nvSpPr>
        <p:spPr bwMode="auto">
          <a:xfrm>
            <a:off x="2514600" y="2698750"/>
            <a:ext cx="152400" cy="0"/>
          </a:xfrm>
          <a:prstGeom prst="line">
            <a:avLst/>
          </a:prstGeom>
          <a:noFill/>
          <a:ln w="9525">
            <a:solidFill>
              <a:srgbClr val="000000"/>
            </a:solidFill>
            <a:round/>
            <a:headEnd/>
            <a:tailEnd type="triangle" w="med" len="med"/>
          </a:ln>
          <a:effectLst/>
        </p:spPr>
        <p:txBody>
          <a:bodyPr/>
          <a:lstStyle/>
          <a:p>
            <a:endParaRPr lang="en-GB"/>
          </a:p>
        </p:txBody>
      </p:sp>
      <p:sp>
        <p:nvSpPr>
          <p:cNvPr id="19" name="Line 16"/>
          <p:cNvSpPr>
            <a:spLocks noChangeShapeType="1"/>
          </p:cNvSpPr>
          <p:nvPr/>
        </p:nvSpPr>
        <p:spPr bwMode="auto">
          <a:xfrm>
            <a:off x="3657600" y="2741613"/>
            <a:ext cx="228600" cy="0"/>
          </a:xfrm>
          <a:prstGeom prst="line">
            <a:avLst/>
          </a:prstGeom>
          <a:noFill/>
          <a:ln w="28575">
            <a:solidFill>
              <a:srgbClr val="000000"/>
            </a:solidFill>
            <a:round/>
            <a:headEnd/>
            <a:tailEnd type="triangle" w="med" len="med"/>
          </a:ln>
          <a:effectLst/>
        </p:spPr>
        <p:txBody>
          <a:bodyPr/>
          <a:lstStyle/>
          <a:p>
            <a:endParaRPr lang="en-GB"/>
          </a:p>
        </p:txBody>
      </p:sp>
      <p:sp>
        <p:nvSpPr>
          <p:cNvPr id="20" name="Text Box 17"/>
          <p:cNvSpPr txBox="1">
            <a:spLocks noChangeArrowheads="1"/>
          </p:cNvSpPr>
          <p:nvPr/>
        </p:nvSpPr>
        <p:spPr bwMode="auto">
          <a:xfrm>
            <a:off x="3352800" y="1758950"/>
            <a:ext cx="1809750" cy="517525"/>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Registration of deeds</a:t>
            </a:r>
          </a:p>
        </p:txBody>
      </p:sp>
      <p:sp>
        <p:nvSpPr>
          <p:cNvPr id="21" name="Text Box 18"/>
          <p:cNvSpPr txBox="1">
            <a:spLocks noChangeArrowheads="1"/>
          </p:cNvSpPr>
          <p:nvPr/>
        </p:nvSpPr>
        <p:spPr bwMode="auto">
          <a:xfrm>
            <a:off x="4552950" y="3873500"/>
            <a:ext cx="1466850" cy="730250"/>
          </a:xfrm>
          <a:prstGeom prst="rect">
            <a:avLst/>
          </a:prstGeom>
          <a:solidFill>
            <a:srgbClr val="FF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Verify and change records</a:t>
            </a:r>
          </a:p>
        </p:txBody>
      </p:sp>
      <p:sp>
        <p:nvSpPr>
          <p:cNvPr id="22" name="Text Box 19"/>
          <p:cNvSpPr txBox="1">
            <a:spLocks noChangeArrowheads="1"/>
          </p:cNvSpPr>
          <p:nvPr/>
        </p:nvSpPr>
        <p:spPr bwMode="auto">
          <a:xfrm>
            <a:off x="5867400" y="2330450"/>
            <a:ext cx="990600" cy="527050"/>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 &amp; Seller</a:t>
            </a:r>
          </a:p>
        </p:txBody>
      </p:sp>
      <p:sp>
        <p:nvSpPr>
          <p:cNvPr id="23" name="Line 20"/>
          <p:cNvSpPr>
            <a:spLocks noChangeShapeType="1"/>
          </p:cNvSpPr>
          <p:nvPr/>
        </p:nvSpPr>
        <p:spPr bwMode="auto">
          <a:xfrm>
            <a:off x="5334000" y="2763838"/>
            <a:ext cx="5334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24" name="Text Box 21"/>
          <p:cNvSpPr txBox="1">
            <a:spLocks noChangeArrowheads="1"/>
          </p:cNvSpPr>
          <p:nvPr/>
        </p:nvSpPr>
        <p:spPr bwMode="auto">
          <a:xfrm>
            <a:off x="304800" y="3913188"/>
            <a:ext cx="838200" cy="314325"/>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25" name="AutoShape 22"/>
          <p:cNvSpPr>
            <a:spLocks noChangeArrowheads="1"/>
          </p:cNvSpPr>
          <p:nvPr/>
        </p:nvSpPr>
        <p:spPr bwMode="auto">
          <a:xfrm>
            <a:off x="2667000" y="3675063"/>
            <a:ext cx="1371600" cy="1039812"/>
          </a:xfrm>
          <a:prstGeom prst="cloudCallout">
            <a:avLst>
              <a:gd name="adj1" fmla="val 9722"/>
              <a:gd name="adj2" fmla="val 6426"/>
            </a:avLst>
          </a:prstGeom>
          <a:solidFill>
            <a:srgbClr val="FDFDC7"/>
          </a:solidFill>
          <a:ln w="9525">
            <a:solidFill>
              <a:srgbClr val="000000"/>
            </a:solidFill>
            <a:round/>
            <a:headEnd/>
            <a:tailEnd/>
          </a:ln>
          <a:effectLst/>
        </p:spPr>
        <p:txBody>
          <a:bodyPr/>
          <a:lstStyle/>
          <a:p>
            <a:pPr marL="342900" indent="-342900" algn="ctr">
              <a:spcBef>
                <a:spcPct val="40000"/>
              </a:spcBef>
              <a:buClr>
                <a:schemeClr val="tx2"/>
              </a:buClr>
              <a:buSzPct val="70000"/>
              <a:buFont typeface="Wingdings" pitchFamily="2" charset="2"/>
              <a:buChar char="¡"/>
            </a:pPr>
            <a:endParaRPr lang="en-US" sz="2800">
              <a:latin typeface="Verdana" pitchFamily="34" charset="0"/>
            </a:endParaRPr>
          </a:p>
        </p:txBody>
      </p:sp>
      <p:sp>
        <p:nvSpPr>
          <p:cNvPr id="26" name="Text Box 23"/>
          <p:cNvSpPr txBox="1">
            <a:spLocks noChangeArrowheads="1"/>
          </p:cNvSpPr>
          <p:nvPr/>
        </p:nvSpPr>
        <p:spPr bwMode="auto">
          <a:xfrm>
            <a:off x="1371600" y="3924300"/>
            <a:ext cx="914400" cy="4064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application</a:t>
            </a:r>
          </a:p>
        </p:txBody>
      </p:sp>
      <p:sp>
        <p:nvSpPr>
          <p:cNvPr id="27" name="Text Box 24"/>
          <p:cNvSpPr txBox="1">
            <a:spLocks noChangeArrowheads="1"/>
          </p:cNvSpPr>
          <p:nvPr/>
        </p:nvSpPr>
        <p:spPr bwMode="auto">
          <a:xfrm>
            <a:off x="2895600" y="3836988"/>
            <a:ext cx="838200" cy="609600"/>
          </a:xfrm>
          <a:prstGeom prst="rect">
            <a:avLst/>
          </a:prstGeom>
          <a:solidFill>
            <a:srgbClr val="FFE4C9"/>
          </a:solidFill>
          <a:ln w="9525">
            <a:no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Submit </a:t>
            </a:r>
          </a:p>
          <a:p>
            <a:pPr>
              <a:buClr>
                <a:schemeClr val="tx2"/>
              </a:buClr>
              <a:buSzPct val="70000"/>
              <a:buFont typeface="Wingdings" pitchFamily="2" charset="2"/>
              <a:buNone/>
            </a:pPr>
            <a:r>
              <a:rPr lang="en-US" sz="1000">
                <a:solidFill>
                  <a:srgbClr val="000000"/>
                </a:solidFill>
              </a:rPr>
              <a:t>Appln for Mutation</a:t>
            </a:r>
            <a:r>
              <a:rPr lang="en-US" sz="1400">
                <a:solidFill>
                  <a:srgbClr val="000000"/>
                </a:solidFill>
              </a:rPr>
              <a:t>.</a:t>
            </a:r>
          </a:p>
        </p:txBody>
      </p:sp>
      <p:sp>
        <p:nvSpPr>
          <p:cNvPr id="28" name="Text Box 25"/>
          <p:cNvSpPr txBox="1">
            <a:spLocks noChangeArrowheads="1"/>
          </p:cNvSpPr>
          <p:nvPr/>
        </p:nvSpPr>
        <p:spPr bwMode="auto">
          <a:xfrm>
            <a:off x="3886200" y="2330450"/>
            <a:ext cx="1466850" cy="730250"/>
          </a:xfrm>
          <a:prstGeom prst="rect">
            <a:avLst/>
          </a:prstGeom>
          <a:solidFill>
            <a:srgbClr val="D5E6FF"/>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Verify documents and register</a:t>
            </a:r>
          </a:p>
        </p:txBody>
      </p:sp>
      <p:sp>
        <p:nvSpPr>
          <p:cNvPr id="29" name="Text Box 26"/>
          <p:cNvSpPr txBox="1">
            <a:spLocks noChangeArrowheads="1"/>
          </p:cNvSpPr>
          <p:nvPr/>
        </p:nvSpPr>
        <p:spPr bwMode="auto">
          <a:xfrm>
            <a:off x="304800" y="5665786"/>
            <a:ext cx="838200" cy="314325"/>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0" name="AutoShape 27"/>
          <p:cNvSpPr>
            <a:spLocks noChangeArrowheads="1"/>
          </p:cNvSpPr>
          <p:nvPr/>
        </p:nvSpPr>
        <p:spPr bwMode="auto">
          <a:xfrm>
            <a:off x="2819400" y="5232399"/>
            <a:ext cx="1371600" cy="1125537"/>
          </a:xfrm>
          <a:prstGeom prst="cloudCallout">
            <a:avLst>
              <a:gd name="adj1" fmla="val -1389"/>
              <a:gd name="adj2" fmla="val -13301"/>
            </a:avLst>
          </a:prstGeom>
          <a:solidFill>
            <a:srgbClr val="FDFDC7"/>
          </a:solidFill>
          <a:ln w="9525">
            <a:solidFill>
              <a:srgbClr val="000000"/>
            </a:solidFill>
            <a:round/>
            <a:headEnd/>
            <a:tailEnd/>
          </a:ln>
          <a:effectLst/>
        </p:spPr>
        <p:txBody>
          <a:bodyPr/>
          <a:lstStyle/>
          <a:p>
            <a:pPr marL="342900" indent="-342900"/>
            <a:endParaRPr lang="en-US" sz="1000">
              <a:solidFill>
                <a:srgbClr val="000000"/>
              </a:solidFill>
            </a:endParaRPr>
          </a:p>
          <a:p>
            <a:pPr marL="342900" indent="-342900"/>
            <a:r>
              <a:rPr lang="en-US" sz="1000">
                <a:solidFill>
                  <a:srgbClr val="000000"/>
                </a:solidFill>
              </a:rPr>
              <a:t>Submit </a:t>
            </a:r>
          </a:p>
          <a:p>
            <a:pPr marL="342900" indent="-342900"/>
            <a:r>
              <a:rPr lang="en-US" sz="1000">
                <a:solidFill>
                  <a:srgbClr val="000000"/>
                </a:solidFill>
              </a:rPr>
              <a:t>Appln for </a:t>
            </a:r>
          </a:p>
          <a:p>
            <a:pPr marL="342900" indent="-342900"/>
            <a:r>
              <a:rPr lang="en-US" sz="1000">
                <a:solidFill>
                  <a:srgbClr val="000000"/>
                </a:solidFill>
              </a:rPr>
              <a:t>Sub-division</a:t>
            </a:r>
            <a:endParaRPr lang="en-US" sz="1000">
              <a:latin typeface="Verdana" pitchFamily="34" charset="0"/>
            </a:endParaRPr>
          </a:p>
        </p:txBody>
      </p:sp>
      <p:sp>
        <p:nvSpPr>
          <p:cNvPr id="31" name="Text Box 28"/>
          <p:cNvSpPr txBox="1">
            <a:spLocks noChangeArrowheads="1"/>
          </p:cNvSpPr>
          <p:nvPr/>
        </p:nvSpPr>
        <p:spPr bwMode="auto">
          <a:xfrm>
            <a:off x="1524000" y="5567361"/>
            <a:ext cx="914400" cy="406400"/>
          </a:xfrm>
          <a:prstGeom prst="rect">
            <a:avLst/>
          </a:prstGeom>
          <a:solidFill>
            <a:srgbClr val="FFE4C9"/>
          </a:solidFill>
          <a:ln w="9525">
            <a:solidFill>
              <a:srgbClr val="000000"/>
            </a:solidFill>
            <a:miter lim="800000"/>
            <a:headEnd/>
            <a:tailEnd/>
          </a:ln>
          <a:effectLst/>
        </p:spPr>
        <p:txBody>
          <a:bodyPr>
            <a:spAutoFit/>
          </a:bodyPr>
          <a:lstStyle/>
          <a:p>
            <a:pPr>
              <a:buClr>
                <a:schemeClr val="tx2"/>
              </a:buClr>
              <a:buSzPct val="70000"/>
              <a:buFont typeface="Wingdings" pitchFamily="2" charset="2"/>
              <a:buNone/>
            </a:pPr>
            <a:r>
              <a:rPr lang="en-US" sz="1000">
                <a:solidFill>
                  <a:srgbClr val="000000"/>
                </a:solidFill>
              </a:rPr>
              <a:t>Complete appl.</a:t>
            </a:r>
          </a:p>
        </p:txBody>
      </p:sp>
      <p:sp>
        <p:nvSpPr>
          <p:cNvPr id="32" name="Text Box 29"/>
          <p:cNvSpPr txBox="1">
            <a:spLocks noChangeArrowheads="1"/>
          </p:cNvSpPr>
          <p:nvPr/>
        </p:nvSpPr>
        <p:spPr bwMode="auto">
          <a:xfrm>
            <a:off x="4267200" y="3435350"/>
            <a:ext cx="1981200" cy="304800"/>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Land Title Office</a:t>
            </a:r>
          </a:p>
        </p:txBody>
      </p:sp>
      <p:sp>
        <p:nvSpPr>
          <p:cNvPr id="33" name="Text Box 30"/>
          <p:cNvSpPr txBox="1">
            <a:spLocks noChangeArrowheads="1"/>
          </p:cNvSpPr>
          <p:nvPr/>
        </p:nvSpPr>
        <p:spPr bwMode="auto">
          <a:xfrm>
            <a:off x="4552950" y="5343524"/>
            <a:ext cx="1466850" cy="944562"/>
          </a:xfrm>
          <a:prstGeom prst="rect">
            <a:avLst/>
          </a:prstGeom>
          <a:solidFill>
            <a:srgbClr val="99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Sub-divide the parcel and change records</a:t>
            </a:r>
          </a:p>
        </p:txBody>
      </p:sp>
      <p:sp>
        <p:nvSpPr>
          <p:cNvPr id="34" name="Text Box 31"/>
          <p:cNvSpPr txBox="1">
            <a:spLocks noChangeArrowheads="1"/>
          </p:cNvSpPr>
          <p:nvPr/>
        </p:nvSpPr>
        <p:spPr bwMode="auto">
          <a:xfrm>
            <a:off x="4267200" y="4972049"/>
            <a:ext cx="2209800" cy="304800"/>
          </a:xfrm>
          <a:prstGeom prst="rect">
            <a:avLst/>
          </a:prstGeom>
          <a:noFill/>
          <a:ln w="9525">
            <a:noFill/>
            <a:miter lim="800000"/>
            <a:headEnd/>
            <a:tailEnd/>
          </a:ln>
          <a:effectLst/>
        </p:spPr>
        <p:txBody>
          <a:bodyPr>
            <a:spAutoFit/>
          </a:bodyPr>
          <a:lstStyle/>
          <a:p>
            <a:pPr>
              <a:buClr>
                <a:schemeClr val="tx2"/>
              </a:buClr>
              <a:buSzPct val="70000"/>
              <a:buFont typeface="Wingdings" pitchFamily="2" charset="2"/>
              <a:buNone/>
            </a:pPr>
            <a:r>
              <a:rPr lang="en-US" sz="1400" b="1">
                <a:latin typeface="Verdana" pitchFamily="34" charset="0"/>
              </a:rPr>
              <a:t>Land Surveyor</a:t>
            </a:r>
          </a:p>
        </p:txBody>
      </p:sp>
      <p:sp>
        <p:nvSpPr>
          <p:cNvPr id="35" name="Text Box 32"/>
          <p:cNvSpPr txBox="1">
            <a:spLocks noChangeArrowheads="1"/>
          </p:cNvSpPr>
          <p:nvPr/>
        </p:nvSpPr>
        <p:spPr bwMode="auto">
          <a:xfrm>
            <a:off x="6324600" y="4041775"/>
            <a:ext cx="838200" cy="312738"/>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6" name="Text Box 33"/>
          <p:cNvSpPr txBox="1">
            <a:spLocks noChangeArrowheads="1"/>
          </p:cNvSpPr>
          <p:nvPr/>
        </p:nvSpPr>
        <p:spPr bwMode="auto">
          <a:xfrm>
            <a:off x="6324600" y="5591174"/>
            <a:ext cx="838200" cy="315912"/>
          </a:xfrm>
          <a:prstGeom prst="rect">
            <a:avLst/>
          </a:prstGeom>
          <a:solidFill>
            <a:srgbClr val="E07000"/>
          </a:solidFill>
          <a:ln w="9525">
            <a:solidFill>
              <a:srgbClr val="000000"/>
            </a:solidFill>
            <a:miter lim="800000"/>
            <a:headEnd/>
            <a:tailEnd/>
          </a:ln>
          <a:effectLst/>
        </p:spPr>
        <p:txBody>
          <a:bodyPr>
            <a:spAutoFit/>
          </a:bodyPr>
          <a:lstStyle/>
          <a:p>
            <a:pPr>
              <a:spcBef>
                <a:spcPct val="50000"/>
              </a:spcBef>
              <a:buClr>
                <a:schemeClr val="tx2"/>
              </a:buClr>
              <a:buSzPct val="70000"/>
              <a:buFont typeface="Wingdings" pitchFamily="2" charset="2"/>
              <a:buNone/>
            </a:pPr>
            <a:r>
              <a:rPr lang="en-US" sz="1400">
                <a:solidFill>
                  <a:srgbClr val="FFFFFF"/>
                </a:solidFill>
                <a:latin typeface="Verdana" pitchFamily="34" charset="0"/>
              </a:rPr>
              <a:t>Buyer</a:t>
            </a:r>
          </a:p>
        </p:txBody>
      </p:sp>
      <p:sp>
        <p:nvSpPr>
          <p:cNvPr id="37" name="Text Box 34"/>
          <p:cNvSpPr txBox="1">
            <a:spLocks noChangeArrowheads="1"/>
          </p:cNvSpPr>
          <p:nvPr/>
        </p:nvSpPr>
        <p:spPr bwMode="auto">
          <a:xfrm>
            <a:off x="7086600" y="2244725"/>
            <a:ext cx="1676400" cy="515938"/>
          </a:xfrm>
          <a:prstGeom prst="rect">
            <a:avLst/>
          </a:prstGeom>
          <a:solidFill>
            <a:srgbClr val="FFFF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proof of transaction</a:t>
            </a:r>
          </a:p>
        </p:txBody>
      </p:sp>
      <p:sp>
        <p:nvSpPr>
          <p:cNvPr id="38" name="Text Box 35"/>
          <p:cNvSpPr txBox="1">
            <a:spLocks noChangeArrowheads="1"/>
          </p:cNvSpPr>
          <p:nvPr/>
        </p:nvSpPr>
        <p:spPr bwMode="auto">
          <a:xfrm>
            <a:off x="7372350" y="3770313"/>
            <a:ext cx="1466850" cy="731837"/>
          </a:xfrm>
          <a:prstGeom prst="rect">
            <a:avLst/>
          </a:prstGeom>
          <a:solidFill>
            <a:srgbClr val="FFCC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ownership records </a:t>
            </a:r>
          </a:p>
        </p:txBody>
      </p:sp>
      <p:sp>
        <p:nvSpPr>
          <p:cNvPr id="39" name="Text Box 36"/>
          <p:cNvSpPr txBox="1">
            <a:spLocks noChangeArrowheads="1"/>
          </p:cNvSpPr>
          <p:nvPr/>
        </p:nvSpPr>
        <p:spPr bwMode="auto">
          <a:xfrm>
            <a:off x="7372350" y="5405436"/>
            <a:ext cx="1466850" cy="730250"/>
          </a:xfrm>
          <a:prstGeom prst="rect">
            <a:avLst/>
          </a:prstGeom>
          <a:solidFill>
            <a:srgbClr val="FFCC99"/>
          </a:solidFill>
          <a:ln w="9525">
            <a:noFill/>
            <a:miter lim="800000"/>
            <a:headEnd/>
            <a:tailEnd/>
          </a:ln>
          <a:effectLst/>
        </p:spPr>
        <p:txBody>
          <a:bodyPr>
            <a:spAutoFit/>
          </a:bodyPr>
          <a:lstStyle/>
          <a:p>
            <a:pPr>
              <a:buClr>
                <a:schemeClr val="tx2"/>
              </a:buClr>
              <a:buSzPct val="70000"/>
              <a:buFont typeface="Wingdings" pitchFamily="2" charset="2"/>
              <a:buNone/>
            </a:pPr>
            <a:r>
              <a:rPr lang="en-US" sz="1400">
                <a:solidFill>
                  <a:srgbClr val="000099"/>
                </a:solidFill>
                <a:latin typeface="Verdana" pitchFamily="34" charset="0"/>
              </a:rPr>
              <a:t>Buyer gets boundary info.</a:t>
            </a:r>
          </a:p>
        </p:txBody>
      </p:sp>
      <p:sp>
        <p:nvSpPr>
          <p:cNvPr id="40" name="AutoShape 37"/>
          <p:cNvSpPr>
            <a:spLocks noChangeArrowheads="1"/>
          </p:cNvSpPr>
          <p:nvPr/>
        </p:nvSpPr>
        <p:spPr bwMode="auto">
          <a:xfrm>
            <a:off x="5029200" y="1128714"/>
            <a:ext cx="2343150" cy="1028700"/>
          </a:xfrm>
          <a:prstGeom prst="cloudCallout">
            <a:avLst>
              <a:gd name="adj1" fmla="val -54861"/>
              <a:gd name="adj2" fmla="val 91898"/>
            </a:avLst>
          </a:prstGeom>
          <a:solidFill>
            <a:schemeClr val="accent1"/>
          </a:solidFill>
          <a:ln w="12700" cap="sq">
            <a:solidFill>
              <a:schemeClr val="tx1"/>
            </a:solidFill>
            <a:round/>
            <a:headEnd type="none" w="sm" len="sm"/>
            <a:tailEnd type="none" w="sm" len="sm"/>
          </a:ln>
          <a:effectLst/>
        </p:spPr>
        <p:txBody>
          <a:bodyPr/>
          <a:lstStyle/>
          <a:p>
            <a:pPr algn="ctr" eaLnBrk="0" hangingPunct="0"/>
            <a:r>
              <a:rPr lang="en-US" sz="1400" dirty="0">
                <a:solidFill>
                  <a:srgbClr val="000099"/>
                </a:solidFill>
              </a:rPr>
              <a:t>Cannot </a:t>
            </a:r>
            <a:r>
              <a:rPr lang="en-US" sz="1400" dirty="0" smtClean="0">
                <a:solidFill>
                  <a:srgbClr val="000099"/>
                </a:solidFill>
              </a:rPr>
              <a:t> / need not verify </a:t>
            </a:r>
            <a:r>
              <a:rPr lang="en-US" sz="1400" dirty="0">
                <a:solidFill>
                  <a:srgbClr val="000099"/>
                </a:solidFill>
              </a:rPr>
              <a:t>ownership</a:t>
            </a:r>
          </a:p>
        </p:txBody>
      </p:sp>
      <p:sp>
        <p:nvSpPr>
          <p:cNvPr id="41" name="Line 38"/>
          <p:cNvSpPr>
            <a:spLocks noChangeShapeType="1"/>
          </p:cNvSpPr>
          <p:nvPr/>
        </p:nvSpPr>
        <p:spPr bwMode="auto">
          <a:xfrm>
            <a:off x="1143000" y="4194175"/>
            <a:ext cx="2286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2" name="Line 39"/>
          <p:cNvSpPr>
            <a:spLocks noChangeShapeType="1"/>
          </p:cNvSpPr>
          <p:nvPr/>
        </p:nvSpPr>
        <p:spPr bwMode="auto">
          <a:xfrm>
            <a:off x="2286000" y="4194175"/>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3" name="Line 40"/>
          <p:cNvSpPr>
            <a:spLocks noChangeShapeType="1"/>
          </p:cNvSpPr>
          <p:nvPr/>
        </p:nvSpPr>
        <p:spPr bwMode="auto">
          <a:xfrm>
            <a:off x="4038600" y="4281488"/>
            <a:ext cx="4572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4" name="Line 41"/>
          <p:cNvSpPr>
            <a:spLocks noChangeShapeType="1"/>
          </p:cNvSpPr>
          <p:nvPr/>
        </p:nvSpPr>
        <p:spPr bwMode="auto">
          <a:xfrm>
            <a:off x="1143000" y="5838824"/>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5" name="Line 42"/>
          <p:cNvSpPr>
            <a:spLocks noChangeShapeType="1"/>
          </p:cNvSpPr>
          <p:nvPr/>
        </p:nvSpPr>
        <p:spPr bwMode="auto">
          <a:xfrm>
            <a:off x="2438400" y="5838824"/>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
        <p:nvSpPr>
          <p:cNvPr id="46" name="Line 43"/>
          <p:cNvSpPr>
            <a:spLocks noChangeShapeType="1"/>
          </p:cNvSpPr>
          <p:nvPr/>
        </p:nvSpPr>
        <p:spPr bwMode="auto">
          <a:xfrm>
            <a:off x="4114800" y="5751511"/>
            <a:ext cx="381000" cy="0"/>
          </a:xfrm>
          <a:prstGeom prst="line">
            <a:avLst/>
          </a:prstGeom>
          <a:noFill/>
          <a:ln w="28575" cap="sq">
            <a:solidFill>
              <a:srgbClr val="000000"/>
            </a:solidFill>
            <a:round/>
            <a:headEnd type="none" w="sm" len="sm"/>
            <a:tailEnd type="triangle" w="sm" len="sm"/>
          </a:ln>
          <a:effectLst/>
        </p:spPr>
        <p:txBody>
          <a:bodyPr wrap="none"/>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ppt_x"/>
                                          </p:val>
                                        </p:tav>
                                        <p:tav tm="100000">
                                          <p:val>
                                            <p:strVal val="#ppt_x"/>
                                          </p:val>
                                        </p:tav>
                                      </p:tavLst>
                                    </p:anim>
                                    <p:anim calcmode="lin" valueType="num">
                                      <p:cBhvr additive="base">
                                        <p:cTn id="76" dur="500" fill="hold"/>
                                        <p:tgtEl>
                                          <p:spTgt spid="3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ppt_x"/>
                                          </p:val>
                                        </p:tav>
                                        <p:tav tm="100000">
                                          <p:val>
                                            <p:strVal val="#ppt_x"/>
                                          </p:val>
                                        </p:tav>
                                      </p:tavLst>
                                    </p:anim>
                                    <p:anim calcmode="lin" valueType="num">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additive="base">
                                        <p:cTn id="85" dur="500" fill="hold"/>
                                        <p:tgtEl>
                                          <p:spTgt spid="5"/>
                                        </p:tgtEl>
                                        <p:attrNameLst>
                                          <p:attrName>ppt_x</p:attrName>
                                        </p:attrNameLst>
                                      </p:cBhvr>
                                      <p:tavLst>
                                        <p:tav tm="0">
                                          <p:val>
                                            <p:strVal val="#ppt_x"/>
                                          </p:val>
                                        </p:tav>
                                        <p:tav tm="100000">
                                          <p:val>
                                            <p:strVal val="#ppt_x"/>
                                          </p:val>
                                        </p:tav>
                                      </p:tavLst>
                                    </p:anim>
                                    <p:anim calcmode="lin" valueType="num">
                                      <p:cBhvr additive="base">
                                        <p:cTn id="86" dur="500" fill="hold"/>
                                        <p:tgtEl>
                                          <p:spTgt spid="5"/>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ppt_x"/>
                                          </p:val>
                                        </p:tav>
                                        <p:tav tm="100000">
                                          <p:val>
                                            <p:strVal val="#ppt_x"/>
                                          </p:val>
                                        </p:tav>
                                      </p:tavLst>
                                    </p:anim>
                                    <p:anim calcmode="lin" valueType="num">
                                      <p:cBhvr additive="base">
                                        <p:cTn id="98" dur="500" fill="hold"/>
                                        <p:tgtEl>
                                          <p:spTgt spid="25"/>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fill="hold"/>
                                        <p:tgtEl>
                                          <p:spTgt spid="26"/>
                                        </p:tgtEl>
                                        <p:attrNameLst>
                                          <p:attrName>ppt_x</p:attrName>
                                        </p:attrNameLst>
                                      </p:cBhvr>
                                      <p:tavLst>
                                        <p:tav tm="0">
                                          <p:val>
                                            <p:strVal val="#ppt_x"/>
                                          </p:val>
                                        </p:tav>
                                        <p:tav tm="100000">
                                          <p:val>
                                            <p:strVal val="#ppt_x"/>
                                          </p:val>
                                        </p:tav>
                                      </p:tavLst>
                                    </p:anim>
                                    <p:anim calcmode="lin" valueType="num">
                                      <p:cBhvr additive="base">
                                        <p:cTn id="102" dur="500" fill="hold"/>
                                        <p:tgtEl>
                                          <p:spTgt spid="2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500" fill="hold"/>
                                        <p:tgtEl>
                                          <p:spTgt spid="27"/>
                                        </p:tgtEl>
                                        <p:attrNameLst>
                                          <p:attrName>ppt_x</p:attrName>
                                        </p:attrNameLst>
                                      </p:cBhvr>
                                      <p:tavLst>
                                        <p:tav tm="0">
                                          <p:val>
                                            <p:strVal val="#ppt_x"/>
                                          </p:val>
                                        </p:tav>
                                        <p:tav tm="100000">
                                          <p:val>
                                            <p:strVal val="#ppt_x"/>
                                          </p:val>
                                        </p:tav>
                                      </p:tavLst>
                                    </p:anim>
                                    <p:anim calcmode="lin" valueType="num">
                                      <p:cBhvr additive="base">
                                        <p:cTn id="106" dur="500" fill="hold"/>
                                        <p:tgtEl>
                                          <p:spTgt spid="27"/>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fill="hold"/>
                                        <p:tgtEl>
                                          <p:spTgt spid="32"/>
                                        </p:tgtEl>
                                        <p:attrNameLst>
                                          <p:attrName>ppt_x</p:attrName>
                                        </p:attrNameLst>
                                      </p:cBhvr>
                                      <p:tavLst>
                                        <p:tav tm="0">
                                          <p:val>
                                            <p:strVal val="#ppt_x"/>
                                          </p:val>
                                        </p:tav>
                                        <p:tav tm="100000">
                                          <p:val>
                                            <p:strVal val="#ppt_x"/>
                                          </p:val>
                                        </p:tav>
                                      </p:tavLst>
                                    </p:anim>
                                    <p:anim calcmode="lin" valueType="num">
                                      <p:cBhvr additive="base">
                                        <p:cTn id="110" dur="500" fill="hold"/>
                                        <p:tgtEl>
                                          <p:spTgt spid="32"/>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35"/>
                                        </p:tgtEl>
                                        <p:attrNameLst>
                                          <p:attrName>style.visibility</p:attrName>
                                        </p:attrNameLst>
                                      </p:cBhvr>
                                      <p:to>
                                        <p:strVal val="visible"/>
                                      </p:to>
                                    </p:set>
                                    <p:anim calcmode="lin" valueType="num">
                                      <p:cBhvr additive="base">
                                        <p:cTn id="113" dur="500" fill="hold"/>
                                        <p:tgtEl>
                                          <p:spTgt spid="35"/>
                                        </p:tgtEl>
                                        <p:attrNameLst>
                                          <p:attrName>ppt_x</p:attrName>
                                        </p:attrNameLst>
                                      </p:cBhvr>
                                      <p:tavLst>
                                        <p:tav tm="0">
                                          <p:val>
                                            <p:strVal val="#ppt_x"/>
                                          </p:val>
                                        </p:tav>
                                        <p:tav tm="100000">
                                          <p:val>
                                            <p:strVal val="#ppt_x"/>
                                          </p:val>
                                        </p:tav>
                                      </p:tavLst>
                                    </p:anim>
                                    <p:anim calcmode="lin" valueType="num">
                                      <p:cBhvr additive="base">
                                        <p:cTn id="114" dur="500" fill="hold"/>
                                        <p:tgtEl>
                                          <p:spTgt spid="35"/>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8"/>
                                        </p:tgtEl>
                                        <p:attrNameLst>
                                          <p:attrName>style.visibility</p:attrName>
                                        </p:attrNameLst>
                                      </p:cBhvr>
                                      <p:to>
                                        <p:strVal val="visible"/>
                                      </p:to>
                                    </p:set>
                                    <p:anim calcmode="lin" valueType="num">
                                      <p:cBhvr additive="base">
                                        <p:cTn id="117" dur="500" fill="hold"/>
                                        <p:tgtEl>
                                          <p:spTgt spid="38"/>
                                        </p:tgtEl>
                                        <p:attrNameLst>
                                          <p:attrName>ppt_x</p:attrName>
                                        </p:attrNameLst>
                                      </p:cBhvr>
                                      <p:tavLst>
                                        <p:tav tm="0">
                                          <p:val>
                                            <p:strVal val="#ppt_x"/>
                                          </p:val>
                                        </p:tav>
                                        <p:tav tm="100000">
                                          <p:val>
                                            <p:strVal val="#ppt_x"/>
                                          </p:val>
                                        </p:tav>
                                      </p:tavLst>
                                    </p:anim>
                                    <p:anim calcmode="lin" valueType="num">
                                      <p:cBhvr additive="base">
                                        <p:cTn id="118" dur="500" fill="hold"/>
                                        <p:tgtEl>
                                          <p:spTgt spid="38"/>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ppt_x"/>
                                          </p:val>
                                        </p:tav>
                                        <p:tav tm="100000">
                                          <p:val>
                                            <p:strVal val="#ppt_x"/>
                                          </p:val>
                                        </p:tav>
                                      </p:tavLst>
                                    </p:anim>
                                    <p:anim calcmode="lin" valueType="num">
                                      <p:cBhvr additive="base">
                                        <p:cTn id="122" dur="500" fill="hold"/>
                                        <p:tgtEl>
                                          <p:spTgt spid="41"/>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 calcmode="lin" valueType="num">
                                      <p:cBhvr additive="base">
                                        <p:cTn id="125" dur="500" fill="hold"/>
                                        <p:tgtEl>
                                          <p:spTgt spid="42"/>
                                        </p:tgtEl>
                                        <p:attrNameLst>
                                          <p:attrName>ppt_x</p:attrName>
                                        </p:attrNameLst>
                                      </p:cBhvr>
                                      <p:tavLst>
                                        <p:tav tm="0">
                                          <p:val>
                                            <p:strVal val="#ppt_x"/>
                                          </p:val>
                                        </p:tav>
                                        <p:tav tm="100000">
                                          <p:val>
                                            <p:strVal val="#ppt_x"/>
                                          </p:val>
                                        </p:tav>
                                      </p:tavLst>
                                    </p:anim>
                                    <p:anim calcmode="lin" valueType="num">
                                      <p:cBhvr additive="base">
                                        <p:cTn id="126" dur="500" fill="hold"/>
                                        <p:tgtEl>
                                          <p:spTgt spid="42"/>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43"/>
                                        </p:tgtEl>
                                        <p:attrNameLst>
                                          <p:attrName>style.visibility</p:attrName>
                                        </p:attrNameLst>
                                      </p:cBhvr>
                                      <p:to>
                                        <p:strVal val="visible"/>
                                      </p:to>
                                    </p:set>
                                    <p:anim calcmode="lin" valueType="num">
                                      <p:cBhvr additive="base">
                                        <p:cTn id="129" dur="500" fill="hold"/>
                                        <p:tgtEl>
                                          <p:spTgt spid="43"/>
                                        </p:tgtEl>
                                        <p:attrNameLst>
                                          <p:attrName>ppt_x</p:attrName>
                                        </p:attrNameLst>
                                      </p:cBhvr>
                                      <p:tavLst>
                                        <p:tav tm="0">
                                          <p:val>
                                            <p:strVal val="#ppt_x"/>
                                          </p:val>
                                        </p:tav>
                                        <p:tav tm="100000">
                                          <p:val>
                                            <p:strVal val="#ppt_x"/>
                                          </p:val>
                                        </p:tav>
                                      </p:tavLst>
                                    </p:anim>
                                    <p:anim calcmode="lin" valueType="num">
                                      <p:cBhvr additive="base">
                                        <p:cTn id="1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6"/>
                                        </p:tgtEl>
                                        <p:attrNameLst>
                                          <p:attrName>style.visibility</p:attrName>
                                        </p:attrNameLst>
                                      </p:cBhvr>
                                      <p:to>
                                        <p:strVal val="visible"/>
                                      </p:to>
                                    </p:set>
                                    <p:anim calcmode="lin" valueType="num">
                                      <p:cBhvr additive="base">
                                        <p:cTn id="135" dur="500" fill="hold"/>
                                        <p:tgtEl>
                                          <p:spTgt spid="6"/>
                                        </p:tgtEl>
                                        <p:attrNameLst>
                                          <p:attrName>ppt_x</p:attrName>
                                        </p:attrNameLst>
                                      </p:cBhvr>
                                      <p:tavLst>
                                        <p:tav tm="0">
                                          <p:val>
                                            <p:strVal val="#ppt_x"/>
                                          </p:val>
                                        </p:tav>
                                        <p:tav tm="100000">
                                          <p:val>
                                            <p:strVal val="#ppt_x"/>
                                          </p:val>
                                        </p:tav>
                                      </p:tavLst>
                                    </p:anim>
                                    <p:anim calcmode="lin" valueType="num">
                                      <p:cBhvr additive="base">
                                        <p:cTn id="136" dur="500" fill="hold"/>
                                        <p:tgtEl>
                                          <p:spTgt spid="6"/>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29"/>
                                        </p:tgtEl>
                                        <p:attrNameLst>
                                          <p:attrName>style.visibility</p:attrName>
                                        </p:attrNameLst>
                                      </p:cBhvr>
                                      <p:to>
                                        <p:strVal val="visible"/>
                                      </p:to>
                                    </p:set>
                                    <p:anim calcmode="lin" valueType="num">
                                      <p:cBhvr additive="base">
                                        <p:cTn id="139" dur="500" fill="hold"/>
                                        <p:tgtEl>
                                          <p:spTgt spid="29"/>
                                        </p:tgtEl>
                                        <p:attrNameLst>
                                          <p:attrName>ppt_x</p:attrName>
                                        </p:attrNameLst>
                                      </p:cBhvr>
                                      <p:tavLst>
                                        <p:tav tm="0">
                                          <p:val>
                                            <p:strVal val="#ppt_x"/>
                                          </p:val>
                                        </p:tav>
                                        <p:tav tm="100000">
                                          <p:val>
                                            <p:strVal val="#ppt_x"/>
                                          </p:val>
                                        </p:tav>
                                      </p:tavLst>
                                    </p:anim>
                                    <p:anim calcmode="lin" valueType="num">
                                      <p:cBhvr additive="base">
                                        <p:cTn id="140" dur="500" fill="hold"/>
                                        <p:tgtEl>
                                          <p:spTgt spid="2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30"/>
                                        </p:tgtEl>
                                        <p:attrNameLst>
                                          <p:attrName>style.visibility</p:attrName>
                                        </p:attrNameLst>
                                      </p:cBhvr>
                                      <p:to>
                                        <p:strVal val="visible"/>
                                      </p:to>
                                    </p:set>
                                    <p:anim calcmode="lin" valueType="num">
                                      <p:cBhvr additive="base">
                                        <p:cTn id="143" dur="500" fill="hold"/>
                                        <p:tgtEl>
                                          <p:spTgt spid="30"/>
                                        </p:tgtEl>
                                        <p:attrNameLst>
                                          <p:attrName>ppt_x</p:attrName>
                                        </p:attrNameLst>
                                      </p:cBhvr>
                                      <p:tavLst>
                                        <p:tav tm="0">
                                          <p:val>
                                            <p:strVal val="#ppt_x"/>
                                          </p:val>
                                        </p:tav>
                                        <p:tav tm="100000">
                                          <p:val>
                                            <p:strVal val="#ppt_x"/>
                                          </p:val>
                                        </p:tav>
                                      </p:tavLst>
                                    </p:anim>
                                    <p:anim calcmode="lin" valueType="num">
                                      <p:cBhvr additive="base">
                                        <p:cTn id="144" dur="500" fill="hold"/>
                                        <p:tgtEl>
                                          <p:spTgt spid="30"/>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31"/>
                                        </p:tgtEl>
                                        <p:attrNameLst>
                                          <p:attrName>style.visibility</p:attrName>
                                        </p:attrNameLst>
                                      </p:cBhvr>
                                      <p:to>
                                        <p:strVal val="visible"/>
                                      </p:to>
                                    </p:set>
                                    <p:anim calcmode="lin" valueType="num">
                                      <p:cBhvr additive="base">
                                        <p:cTn id="147" dur="500" fill="hold"/>
                                        <p:tgtEl>
                                          <p:spTgt spid="31"/>
                                        </p:tgtEl>
                                        <p:attrNameLst>
                                          <p:attrName>ppt_x</p:attrName>
                                        </p:attrNameLst>
                                      </p:cBhvr>
                                      <p:tavLst>
                                        <p:tav tm="0">
                                          <p:val>
                                            <p:strVal val="#ppt_x"/>
                                          </p:val>
                                        </p:tav>
                                        <p:tav tm="100000">
                                          <p:val>
                                            <p:strVal val="#ppt_x"/>
                                          </p:val>
                                        </p:tav>
                                      </p:tavLst>
                                    </p:anim>
                                    <p:anim calcmode="lin" valueType="num">
                                      <p:cBhvr additive="base">
                                        <p:cTn id="148" dur="500" fill="hold"/>
                                        <p:tgtEl>
                                          <p:spTgt spid="3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33"/>
                                        </p:tgtEl>
                                        <p:attrNameLst>
                                          <p:attrName>style.visibility</p:attrName>
                                        </p:attrNameLst>
                                      </p:cBhvr>
                                      <p:to>
                                        <p:strVal val="visible"/>
                                      </p:to>
                                    </p:set>
                                    <p:anim calcmode="lin" valueType="num">
                                      <p:cBhvr additive="base">
                                        <p:cTn id="151" dur="500" fill="hold"/>
                                        <p:tgtEl>
                                          <p:spTgt spid="33"/>
                                        </p:tgtEl>
                                        <p:attrNameLst>
                                          <p:attrName>ppt_x</p:attrName>
                                        </p:attrNameLst>
                                      </p:cBhvr>
                                      <p:tavLst>
                                        <p:tav tm="0">
                                          <p:val>
                                            <p:strVal val="#ppt_x"/>
                                          </p:val>
                                        </p:tav>
                                        <p:tav tm="100000">
                                          <p:val>
                                            <p:strVal val="#ppt_x"/>
                                          </p:val>
                                        </p:tav>
                                      </p:tavLst>
                                    </p:anim>
                                    <p:anim calcmode="lin" valueType="num">
                                      <p:cBhvr additive="base">
                                        <p:cTn id="152" dur="500" fill="hold"/>
                                        <p:tgtEl>
                                          <p:spTgt spid="33"/>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34"/>
                                        </p:tgtEl>
                                        <p:attrNameLst>
                                          <p:attrName>style.visibility</p:attrName>
                                        </p:attrNameLst>
                                      </p:cBhvr>
                                      <p:to>
                                        <p:strVal val="visible"/>
                                      </p:to>
                                    </p:set>
                                    <p:anim calcmode="lin" valueType="num">
                                      <p:cBhvr additive="base">
                                        <p:cTn id="155" dur="500" fill="hold"/>
                                        <p:tgtEl>
                                          <p:spTgt spid="34"/>
                                        </p:tgtEl>
                                        <p:attrNameLst>
                                          <p:attrName>ppt_x</p:attrName>
                                        </p:attrNameLst>
                                      </p:cBhvr>
                                      <p:tavLst>
                                        <p:tav tm="0">
                                          <p:val>
                                            <p:strVal val="#ppt_x"/>
                                          </p:val>
                                        </p:tav>
                                        <p:tav tm="100000">
                                          <p:val>
                                            <p:strVal val="#ppt_x"/>
                                          </p:val>
                                        </p:tav>
                                      </p:tavLst>
                                    </p:anim>
                                    <p:anim calcmode="lin" valueType="num">
                                      <p:cBhvr additive="base">
                                        <p:cTn id="156" dur="500" fill="hold"/>
                                        <p:tgtEl>
                                          <p:spTgt spid="34"/>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36"/>
                                        </p:tgtEl>
                                        <p:attrNameLst>
                                          <p:attrName>style.visibility</p:attrName>
                                        </p:attrNameLst>
                                      </p:cBhvr>
                                      <p:to>
                                        <p:strVal val="visible"/>
                                      </p:to>
                                    </p:set>
                                    <p:anim calcmode="lin" valueType="num">
                                      <p:cBhvr additive="base">
                                        <p:cTn id="159" dur="500" fill="hold"/>
                                        <p:tgtEl>
                                          <p:spTgt spid="36"/>
                                        </p:tgtEl>
                                        <p:attrNameLst>
                                          <p:attrName>ppt_x</p:attrName>
                                        </p:attrNameLst>
                                      </p:cBhvr>
                                      <p:tavLst>
                                        <p:tav tm="0">
                                          <p:val>
                                            <p:strVal val="#ppt_x"/>
                                          </p:val>
                                        </p:tav>
                                        <p:tav tm="100000">
                                          <p:val>
                                            <p:strVal val="#ppt_x"/>
                                          </p:val>
                                        </p:tav>
                                      </p:tavLst>
                                    </p:anim>
                                    <p:anim calcmode="lin" valueType="num">
                                      <p:cBhvr additive="base">
                                        <p:cTn id="160" dur="500" fill="hold"/>
                                        <p:tgtEl>
                                          <p:spTgt spid="36"/>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39"/>
                                        </p:tgtEl>
                                        <p:attrNameLst>
                                          <p:attrName>style.visibility</p:attrName>
                                        </p:attrNameLst>
                                      </p:cBhvr>
                                      <p:to>
                                        <p:strVal val="visible"/>
                                      </p:to>
                                    </p:set>
                                    <p:anim calcmode="lin" valueType="num">
                                      <p:cBhvr additive="base">
                                        <p:cTn id="163" dur="500" fill="hold"/>
                                        <p:tgtEl>
                                          <p:spTgt spid="39"/>
                                        </p:tgtEl>
                                        <p:attrNameLst>
                                          <p:attrName>ppt_x</p:attrName>
                                        </p:attrNameLst>
                                      </p:cBhvr>
                                      <p:tavLst>
                                        <p:tav tm="0">
                                          <p:val>
                                            <p:strVal val="#ppt_x"/>
                                          </p:val>
                                        </p:tav>
                                        <p:tav tm="100000">
                                          <p:val>
                                            <p:strVal val="#ppt_x"/>
                                          </p:val>
                                        </p:tav>
                                      </p:tavLst>
                                    </p:anim>
                                    <p:anim calcmode="lin" valueType="num">
                                      <p:cBhvr additive="base">
                                        <p:cTn id="164" dur="500" fill="hold"/>
                                        <p:tgtEl>
                                          <p:spTgt spid="39"/>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44"/>
                                        </p:tgtEl>
                                        <p:attrNameLst>
                                          <p:attrName>style.visibility</p:attrName>
                                        </p:attrNameLst>
                                      </p:cBhvr>
                                      <p:to>
                                        <p:strVal val="visible"/>
                                      </p:to>
                                    </p:set>
                                    <p:anim calcmode="lin" valueType="num">
                                      <p:cBhvr additive="base">
                                        <p:cTn id="167" dur="500" fill="hold"/>
                                        <p:tgtEl>
                                          <p:spTgt spid="44"/>
                                        </p:tgtEl>
                                        <p:attrNameLst>
                                          <p:attrName>ppt_x</p:attrName>
                                        </p:attrNameLst>
                                      </p:cBhvr>
                                      <p:tavLst>
                                        <p:tav tm="0">
                                          <p:val>
                                            <p:strVal val="#ppt_x"/>
                                          </p:val>
                                        </p:tav>
                                        <p:tav tm="100000">
                                          <p:val>
                                            <p:strVal val="#ppt_x"/>
                                          </p:val>
                                        </p:tav>
                                      </p:tavLst>
                                    </p:anim>
                                    <p:anim calcmode="lin" valueType="num">
                                      <p:cBhvr additive="base">
                                        <p:cTn id="168" dur="500" fill="hold"/>
                                        <p:tgtEl>
                                          <p:spTgt spid="44"/>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45"/>
                                        </p:tgtEl>
                                        <p:attrNameLst>
                                          <p:attrName>style.visibility</p:attrName>
                                        </p:attrNameLst>
                                      </p:cBhvr>
                                      <p:to>
                                        <p:strVal val="visible"/>
                                      </p:to>
                                    </p:set>
                                    <p:anim calcmode="lin" valueType="num">
                                      <p:cBhvr additive="base">
                                        <p:cTn id="171" dur="500" fill="hold"/>
                                        <p:tgtEl>
                                          <p:spTgt spid="45"/>
                                        </p:tgtEl>
                                        <p:attrNameLst>
                                          <p:attrName>ppt_x</p:attrName>
                                        </p:attrNameLst>
                                      </p:cBhvr>
                                      <p:tavLst>
                                        <p:tav tm="0">
                                          <p:val>
                                            <p:strVal val="#ppt_x"/>
                                          </p:val>
                                        </p:tav>
                                        <p:tav tm="100000">
                                          <p:val>
                                            <p:strVal val="#ppt_x"/>
                                          </p:val>
                                        </p:tav>
                                      </p:tavLst>
                                    </p:anim>
                                    <p:anim calcmode="lin" valueType="num">
                                      <p:cBhvr additive="base">
                                        <p:cTn id="172" dur="500" fill="hold"/>
                                        <p:tgtEl>
                                          <p:spTgt spid="45"/>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6"/>
                                        </p:tgtEl>
                                        <p:attrNameLst>
                                          <p:attrName>style.visibility</p:attrName>
                                        </p:attrNameLst>
                                      </p:cBhvr>
                                      <p:to>
                                        <p:strVal val="visible"/>
                                      </p:to>
                                    </p:set>
                                    <p:anim calcmode="lin" valueType="num">
                                      <p:cBhvr additive="base">
                                        <p:cTn id="175" dur="500" fill="hold"/>
                                        <p:tgtEl>
                                          <p:spTgt spid="46"/>
                                        </p:tgtEl>
                                        <p:attrNameLst>
                                          <p:attrName>ppt_x</p:attrName>
                                        </p:attrNameLst>
                                      </p:cBhvr>
                                      <p:tavLst>
                                        <p:tav tm="0">
                                          <p:val>
                                            <p:strVal val="#ppt_x"/>
                                          </p:val>
                                        </p:tav>
                                        <p:tav tm="100000">
                                          <p:val>
                                            <p:strVal val="#ppt_x"/>
                                          </p:val>
                                        </p:tav>
                                      </p:tavLst>
                                    </p:anim>
                                    <p:anim calcmode="lin" valueType="num">
                                      <p:cBhvr additive="base">
                                        <p:cTn id="1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animBg="1"/>
      <p:bldP spid="34" grpId="0"/>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12035"/>
            <a:ext cx="8805862" cy="755374"/>
          </a:xfrm>
        </p:spPr>
        <p:txBody>
          <a:bodyPr/>
          <a:lstStyle/>
          <a:p>
            <a:r>
              <a:rPr lang="en-US" sz="3600" b="1" dirty="0" smtClean="0">
                <a:solidFill>
                  <a:srgbClr val="C00000"/>
                </a:solidFill>
                <a:latin typeface="Calibri" pitchFamily="34" charset="0"/>
              </a:rPr>
              <a:t>Redesigning existing processes</a:t>
            </a:r>
          </a:p>
        </p:txBody>
      </p:sp>
      <p:sp>
        <p:nvSpPr>
          <p:cNvPr id="1680387" name="Rectangle 3"/>
          <p:cNvSpPr>
            <a:spLocks noGrp="1" noChangeArrowheads="1"/>
          </p:cNvSpPr>
          <p:nvPr>
            <p:ph idx="1"/>
          </p:nvPr>
        </p:nvSpPr>
        <p:spPr>
          <a:xfrm>
            <a:off x="160338" y="1272209"/>
            <a:ext cx="8821737" cy="5327374"/>
          </a:xfrm>
        </p:spPr>
        <p:txBody>
          <a:bodyPr/>
          <a:lstStyle/>
          <a:p>
            <a:pPr marL="457200" indent="-457200">
              <a:lnSpc>
                <a:spcPct val="120000"/>
              </a:lnSpc>
              <a:buFont typeface="Arial" charset="0"/>
              <a:buChar char="•"/>
              <a:defRPr/>
            </a:pPr>
            <a:r>
              <a:rPr lang="en-US" b="1" dirty="0" smtClean="0">
                <a:solidFill>
                  <a:srgbClr val="000000"/>
                </a:solidFill>
              </a:rPr>
              <a:t>The main objective of redesign is to improve performance measures – CTPs and CTQs identified during the process mapping phase</a:t>
            </a:r>
          </a:p>
          <a:p>
            <a:pPr marL="457200" indent="-457200">
              <a:lnSpc>
                <a:spcPct val="120000"/>
              </a:lnSpc>
              <a:buFont typeface="Arial" charset="0"/>
              <a:buChar char="•"/>
              <a:defRPr/>
            </a:pPr>
            <a:r>
              <a:rPr lang="en-US" b="1" dirty="0" smtClean="0">
                <a:solidFill>
                  <a:srgbClr val="000000"/>
                </a:solidFill>
              </a:rPr>
              <a:t>Redesign can be carried out by looking at the following items identified during process analysis:</a:t>
            </a:r>
            <a:endParaRPr lang="en-US" b="1" dirty="0">
              <a:solidFill>
                <a:srgbClr val="000000"/>
              </a:solidFill>
            </a:endParaRPr>
          </a:p>
          <a:p>
            <a:pPr marL="914400" lvl="2" indent="-457200">
              <a:lnSpc>
                <a:spcPct val="120000"/>
              </a:lnSpc>
              <a:buFont typeface="Wingdings" pitchFamily="2" charset="2"/>
              <a:buChar char="Ø"/>
              <a:defRPr/>
            </a:pPr>
            <a:r>
              <a:rPr lang="en-US" sz="2000" b="1" dirty="0">
                <a:solidFill>
                  <a:srgbClr val="000000"/>
                </a:solidFill>
              </a:rPr>
              <a:t>Redundancies</a:t>
            </a:r>
          </a:p>
          <a:p>
            <a:pPr marL="914400" lvl="2" indent="-457200">
              <a:lnSpc>
                <a:spcPct val="120000"/>
              </a:lnSpc>
              <a:buFont typeface="Wingdings" pitchFamily="2" charset="2"/>
              <a:buChar char="Ø"/>
              <a:defRPr/>
            </a:pPr>
            <a:r>
              <a:rPr lang="en-US" sz="2000" b="1" dirty="0">
                <a:solidFill>
                  <a:srgbClr val="000000"/>
                </a:solidFill>
              </a:rPr>
              <a:t>Duplications</a:t>
            </a:r>
          </a:p>
          <a:p>
            <a:pPr marL="914400" lvl="2" indent="-457200">
              <a:lnSpc>
                <a:spcPct val="120000"/>
              </a:lnSpc>
              <a:buFont typeface="Wingdings" pitchFamily="2" charset="2"/>
              <a:buChar char="Ø"/>
              <a:defRPr/>
            </a:pPr>
            <a:r>
              <a:rPr lang="en-US" sz="2000" b="1" dirty="0">
                <a:solidFill>
                  <a:srgbClr val="000000"/>
                </a:solidFill>
              </a:rPr>
              <a:t>Inefficiencies</a:t>
            </a:r>
          </a:p>
          <a:p>
            <a:pPr marL="914400" lvl="2" indent="-457200">
              <a:lnSpc>
                <a:spcPct val="120000"/>
              </a:lnSpc>
              <a:buFont typeface="Wingdings" pitchFamily="2" charset="2"/>
              <a:buChar char="Ø"/>
              <a:defRPr/>
            </a:pPr>
            <a:r>
              <a:rPr lang="en-US" sz="2000" b="1" dirty="0">
                <a:solidFill>
                  <a:srgbClr val="000000"/>
                </a:solidFill>
              </a:rPr>
              <a:t>Bottlenecks</a:t>
            </a:r>
          </a:p>
          <a:p>
            <a:pPr marL="914400" lvl="2" indent="-457200">
              <a:lnSpc>
                <a:spcPct val="120000"/>
              </a:lnSpc>
              <a:buFont typeface="Wingdings" pitchFamily="2" charset="2"/>
              <a:buChar char="Ø"/>
              <a:defRPr/>
            </a:pPr>
            <a:r>
              <a:rPr lang="en-US" sz="2000" b="1" dirty="0">
                <a:solidFill>
                  <a:srgbClr val="000000"/>
                </a:solidFill>
              </a:rPr>
              <a:t>Unnecessary activities</a:t>
            </a:r>
          </a:p>
          <a:p>
            <a:pPr marL="914400" lvl="2" indent="-457200">
              <a:lnSpc>
                <a:spcPct val="120000"/>
              </a:lnSpc>
              <a:buFont typeface="Wingdings" pitchFamily="2" charset="2"/>
              <a:buChar char="Ø"/>
              <a:defRPr/>
            </a:pPr>
            <a:r>
              <a:rPr lang="en-US" sz="2000" b="1" dirty="0">
                <a:solidFill>
                  <a:srgbClr val="000000"/>
                </a:solidFill>
              </a:rPr>
              <a:t>Non value-adding activities</a:t>
            </a:r>
          </a:p>
          <a:p>
            <a:pPr marL="457200" indent="-457200">
              <a:lnSpc>
                <a:spcPct val="120000"/>
              </a:lnSpc>
              <a:buFont typeface="Arial" charset="0"/>
              <a:buChar char="•"/>
              <a:defRPr/>
            </a:pPr>
            <a:r>
              <a:rPr lang="en-US" b="1" dirty="0" smtClean="0">
                <a:solidFill>
                  <a:srgbClr val="000000"/>
                </a:solidFill>
              </a:rPr>
              <a:t>Redesign should take into account legal issues, IT / Technology opportunities and organizational constraints of the process</a:t>
            </a:r>
            <a:endParaRPr lang="en-US" b="1" dirty="0">
              <a:solidFill>
                <a:srgbClr val="000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323200"/>
            <a:ext cx="8805862" cy="755650"/>
          </a:xfrm>
        </p:spPr>
        <p:txBody>
          <a:bodyPr/>
          <a:lstStyle/>
          <a:p>
            <a:r>
              <a:rPr lang="en-US" b="1" dirty="0" smtClean="0">
                <a:solidFill>
                  <a:srgbClr val="000000"/>
                </a:solidFill>
              </a:rPr>
              <a:t>Issues with the current process</a:t>
            </a:r>
          </a:p>
        </p:txBody>
      </p:sp>
      <p:sp>
        <p:nvSpPr>
          <p:cNvPr id="1680387" name="Rectangle 3"/>
          <p:cNvSpPr>
            <a:spLocks noGrp="1" noChangeArrowheads="1"/>
          </p:cNvSpPr>
          <p:nvPr>
            <p:ph idx="1"/>
          </p:nvPr>
        </p:nvSpPr>
        <p:spPr>
          <a:xfrm>
            <a:off x="160338" y="1078850"/>
            <a:ext cx="8821737" cy="4516438"/>
          </a:xfrm>
        </p:spPr>
        <p:txBody>
          <a:bodyPr/>
          <a:lstStyle/>
          <a:p>
            <a:pPr>
              <a:lnSpc>
                <a:spcPct val="114000"/>
              </a:lnSpc>
              <a:spcAft>
                <a:spcPts val="600"/>
              </a:spcAft>
            </a:pPr>
            <a:r>
              <a:rPr lang="en-US" sz="1800" dirty="0">
                <a:solidFill>
                  <a:srgbClr val="000000"/>
                </a:solidFill>
              </a:rPr>
              <a:t>A large number of </a:t>
            </a:r>
            <a:r>
              <a:rPr lang="en-US" sz="1800" dirty="0" smtClean="0">
                <a:solidFill>
                  <a:srgbClr val="000000"/>
                </a:solidFill>
              </a:rPr>
              <a:t>survey </a:t>
            </a:r>
            <a:r>
              <a:rPr lang="en-US" sz="1800" dirty="0">
                <a:solidFill>
                  <a:srgbClr val="000000"/>
                </a:solidFill>
              </a:rPr>
              <a:t>records (field maps) were missing and many were in poor </a:t>
            </a:r>
            <a:r>
              <a:rPr lang="en-US" sz="1800" dirty="0" smtClean="0">
                <a:solidFill>
                  <a:srgbClr val="000000"/>
                </a:solidFill>
              </a:rPr>
              <a:t>condition </a:t>
            </a:r>
            <a:r>
              <a:rPr lang="en-US" sz="1800" dirty="0">
                <a:solidFill>
                  <a:srgbClr val="000000"/>
                </a:solidFill>
              </a:rPr>
              <a:t>rendering them unusable</a:t>
            </a:r>
          </a:p>
          <a:p>
            <a:pPr>
              <a:lnSpc>
                <a:spcPct val="114000"/>
              </a:lnSpc>
              <a:spcAft>
                <a:spcPts val="600"/>
              </a:spcAft>
            </a:pPr>
            <a:r>
              <a:rPr lang="en-US" sz="1800" dirty="0">
                <a:solidFill>
                  <a:srgbClr val="000000"/>
                </a:solidFill>
              </a:rPr>
              <a:t>Delays in </a:t>
            </a:r>
            <a:r>
              <a:rPr lang="en-US" sz="1800" dirty="0" smtClean="0">
                <a:solidFill>
                  <a:srgbClr val="000000"/>
                </a:solidFill>
              </a:rPr>
              <a:t>updating </a:t>
            </a:r>
            <a:r>
              <a:rPr lang="en-US" sz="1800" dirty="0">
                <a:solidFill>
                  <a:srgbClr val="000000"/>
                </a:solidFill>
              </a:rPr>
              <a:t>of survey and ownership records, leading to records not in </a:t>
            </a:r>
            <a:r>
              <a:rPr lang="en-US" sz="1800" dirty="0" smtClean="0">
                <a:solidFill>
                  <a:srgbClr val="000000"/>
                </a:solidFill>
              </a:rPr>
              <a:t>synchronization </a:t>
            </a:r>
            <a:r>
              <a:rPr lang="en-US" sz="1800" dirty="0">
                <a:solidFill>
                  <a:srgbClr val="000000"/>
                </a:solidFill>
              </a:rPr>
              <a:t>with the correct </a:t>
            </a:r>
            <a:r>
              <a:rPr lang="en-US" sz="1800" dirty="0" smtClean="0">
                <a:solidFill>
                  <a:srgbClr val="000000"/>
                </a:solidFill>
              </a:rPr>
              <a:t>picture </a:t>
            </a:r>
            <a:r>
              <a:rPr lang="en-US" sz="1800" dirty="0">
                <a:solidFill>
                  <a:srgbClr val="000000"/>
                </a:solidFill>
              </a:rPr>
              <a:t>on ground</a:t>
            </a:r>
          </a:p>
          <a:p>
            <a:pPr>
              <a:lnSpc>
                <a:spcPct val="114000"/>
              </a:lnSpc>
              <a:spcAft>
                <a:spcPts val="600"/>
              </a:spcAft>
            </a:pPr>
            <a:r>
              <a:rPr lang="en-US" sz="1800" dirty="0">
                <a:solidFill>
                  <a:srgbClr val="000000"/>
                </a:solidFill>
              </a:rPr>
              <a:t>Resurveys not conducted for long periods (more than 40 years) rendering survey records obsolete</a:t>
            </a:r>
          </a:p>
          <a:p>
            <a:pPr>
              <a:lnSpc>
                <a:spcPct val="114000"/>
              </a:lnSpc>
              <a:spcAft>
                <a:spcPts val="600"/>
              </a:spcAft>
            </a:pPr>
            <a:r>
              <a:rPr lang="en-US" sz="1800" dirty="0">
                <a:solidFill>
                  <a:srgbClr val="000000"/>
                </a:solidFill>
              </a:rPr>
              <a:t>Registration process does not have legal obligation to check ownership resulting in fraud transactions</a:t>
            </a:r>
          </a:p>
          <a:p>
            <a:pPr>
              <a:lnSpc>
                <a:spcPct val="114000"/>
              </a:lnSpc>
              <a:spcAft>
                <a:spcPts val="600"/>
              </a:spcAft>
            </a:pPr>
            <a:r>
              <a:rPr lang="en-US" sz="1800" dirty="0">
                <a:solidFill>
                  <a:srgbClr val="000000"/>
                </a:solidFill>
              </a:rPr>
              <a:t>Property valuation process not scientific</a:t>
            </a:r>
          </a:p>
          <a:p>
            <a:pPr>
              <a:lnSpc>
                <a:spcPct val="114000"/>
              </a:lnSpc>
              <a:spcAft>
                <a:spcPts val="600"/>
              </a:spcAft>
            </a:pPr>
            <a:r>
              <a:rPr lang="en-US" sz="1800" dirty="0">
                <a:solidFill>
                  <a:srgbClr val="000000"/>
                </a:solidFill>
              </a:rPr>
              <a:t>Revenue department records relate only to agricultural land. Property tax registers used as proof of ownership in urban areas</a:t>
            </a:r>
          </a:p>
          <a:p>
            <a:pPr>
              <a:lnSpc>
                <a:spcPct val="114000"/>
              </a:lnSpc>
              <a:spcAft>
                <a:spcPts val="600"/>
              </a:spcAft>
            </a:pPr>
            <a:r>
              <a:rPr lang="en-US" sz="1800" dirty="0" smtClean="0">
                <a:solidFill>
                  <a:srgbClr val="000000"/>
                </a:solidFill>
              </a:rPr>
              <a:t>Change </a:t>
            </a:r>
            <a:r>
              <a:rPr lang="en-US" sz="1800" dirty="0">
                <a:solidFill>
                  <a:srgbClr val="000000"/>
                </a:solidFill>
              </a:rPr>
              <a:t>of records in one entity not necessarily reflected in the other entities, resulting lack of a holistic view</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Process Re-design objectives</a:t>
            </a:r>
          </a:p>
        </p:txBody>
      </p:sp>
      <p:sp>
        <p:nvSpPr>
          <p:cNvPr id="1680387" name="Rectangle 3"/>
          <p:cNvSpPr>
            <a:spLocks noGrp="1" noChangeArrowheads="1"/>
          </p:cNvSpPr>
          <p:nvPr>
            <p:ph idx="1"/>
          </p:nvPr>
        </p:nvSpPr>
        <p:spPr>
          <a:xfrm>
            <a:off x="160338" y="1346332"/>
            <a:ext cx="8821737" cy="4516438"/>
          </a:xfrm>
        </p:spPr>
        <p:txBody>
          <a:bodyPr/>
          <a:lstStyle/>
          <a:p>
            <a:pPr>
              <a:lnSpc>
                <a:spcPct val="120000"/>
              </a:lnSpc>
            </a:pPr>
            <a:r>
              <a:rPr lang="en-US" sz="1600" dirty="0" smtClean="0">
                <a:solidFill>
                  <a:srgbClr val="000000"/>
                </a:solidFill>
              </a:rPr>
              <a:t>To provide a single </a:t>
            </a:r>
            <a:r>
              <a:rPr lang="en-US" sz="1600" dirty="0">
                <a:solidFill>
                  <a:srgbClr val="000000"/>
                </a:solidFill>
              </a:rPr>
              <a:t>source </a:t>
            </a:r>
            <a:r>
              <a:rPr lang="en-US" sz="1600" dirty="0" smtClean="0">
                <a:solidFill>
                  <a:srgbClr val="000000"/>
                </a:solidFill>
              </a:rPr>
              <a:t>of truth for land records which </a:t>
            </a:r>
            <a:r>
              <a:rPr lang="en-US" sz="1600" dirty="0">
                <a:solidFill>
                  <a:srgbClr val="000000"/>
                </a:solidFill>
              </a:rPr>
              <a:t>is secure &amp; enjoys </a:t>
            </a:r>
            <a:r>
              <a:rPr lang="en-US" sz="1600" dirty="0" smtClean="0">
                <a:solidFill>
                  <a:srgbClr val="000000"/>
                </a:solidFill>
              </a:rPr>
              <a:t>public confidence</a:t>
            </a:r>
            <a:endParaRPr lang="en-US" sz="1600" dirty="0">
              <a:solidFill>
                <a:srgbClr val="000000"/>
              </a:solidFill>
            </a:endParaRPr>
          </a:p>
          <a:p>
            <a:pPr>
              <a:lnSpc>
                <a:spcPct val="120000"/>
              </a:lnSpc>
            </a:pPr>
            <a:r>
              <a:rPr lang="en-US" sz="1600" dirty="0" smtClean="0">
                <a:solidFill>
                  <a:srgbClr val="000000"/>
                </a:solidFill>
              </a:rPr>
              <a:t>Deliver all land related services through a </a:t>
            </a:r>
            <a:r>
              <a:rPr lang="en-US" sz="1600" dirty="0">
                <a:solidFill>
                  <a:srgbClr val="000000"/>
                </a:solidFill>
              </a:rPr>
              <a:t>dedicated </a:t>
            </a:r>
            <a:r>
              <a:rPr lang="en-US" sz="1600" dirty="0" smtClean="0">
                <a:solidFill>
                  <a:srgbClr val="000000"/>
                </a:solidFill>
              </a:rPr>
              <a:t>agency which will also maintain </a:t>
            </a:r>
            <a:r>
              <a:rPr lang="en-US" sz="1600" dirty="0">
                <a:solidFill>
                  <a:srgbClr val="000000"/>
                </a:solidFill>
              </a:rPr>
              <a:t>the </a:t>
            </a:r>
            <a:r>
              <a:rPr lang="en-US" sz="1600" dirty="0" smtClean="0">
                <a:solidFill>
                  <a:srgbClr val="000000"/>
                </a:solidFill>
              </a:rPr>
              <a:t>land records system</a:t>
            </a:r>
            <a:endParaRPr lang="en-US" sz="1600" dirty="0">
              <a:solidFill>
                <a:srgbClr val="000000"/>
              </a:solidFill>
            </a:endParaRPr>
          </a:p>
          <a:p>
            <a:pPr>
              <a:lnSpc>
                <a:spcPct val="120000"/>
              </a:lnSpc>
            </a:pPr>
            <a:r>
              <a:rPr lang="en-US" sz="1600" dirty="0" smtClean="0">
                <a:solidFill>
                  <a:srgbClr val="000000"/>
                </a:solidFill>
              </a:rPr>
              <a:t>Maintain </a:t>
            </a:r>
            <a:r>
              <a:rPr lang="en-US" sz="1600" dirty="0">
                <a:solidFill>
                  <a:srgbClr val="000000"/>
                </a:solidFill>
              </a:rPr>
              <a:t>all records in integrated digital form in a central </a:t>
            </a:r>
            <a:r>
              <a:rPr lang="en-US" sz="1600" dirty="0" smtClean="0">
                <a:solidFill>
                  <a:srgbClr val="000000"/>
                </a:solidFill>
              </a:rPr>
              <a:t>repository</a:t>
            </a:r>
            <a:endParaRPr lang="en-US" sz="1600" dirty="0">
              <a:solidFill>
                <a:srgbClr val="000000"/>
              </a:solidFill>
            </a:endParaRPr>
          </a:p>
          <a:p>
            <a:pPr>
              <a:lnSpc>
                <a:spcPct val="120000"/>
              </a:lnSpc>
            </a:pPr>
            <a:r>
              <a:rPr lang="en-US" sz="1600" dirty="0" smtClean="0">
                <a:solidFill>
                  <a:srgbClr val="000000"/>
                </a:solidFill>
              </a:rPr>
              <a:t>Maintain </a:t>
            </a:r>
            <a:r>
              <a:rPr lang="en-US" sz="1600" dirty="0">
                <a:solidFill>
                  <a:srgbClr val="000000"/>
                </a:solidFill>
              </a:rPr>
              <a:t>and disseminate authentic and real-time land related information to assist </a:t>
            </a:r>
            <a:r>
              <a:rPr lang="en-US" sz="1600" dirty="0" smtClean="0">
                <a:solidFill>
                  <a:srgbClr val="000000"/>
                </a:solidFill>
              </a:rPr>
              <a:t>in developmental </a:t>
            </a:r>
            <a:r>
              <a:rPr lang="en-US" sz="1600" dirty="0">
                <a:solidFill>
                  <a:srgbClr val="000000"/>
                </a:solidFill>
              </a:rPr>
              <a:t>planning, welfare activities and levy of land related taxation</a:t>
            </a:r>
          </a:p>
          <a:p>
            <a:pPr>
              <a:lnSpc>
                <a:spcPct val="120000"/>
              </a:lnSpc>
            </a:pPr>
            <a:r>
              <a:rPr lang="en-US" sz="1600" dirty="0" smtClean="0">
                <a:solidFill>
                  <a:srgbClr val="000000"/>
                </a:solidFill>
              </a:rPr>
              <a:t>Implement </a:t>
            </a:r>
            <a:r>
              <a:rPr lang="en-US" sz="1600" dirty="0">
                <a:solidFill>
                  <a:srgbClr val="000000"/>
                </a:solidFill>
              </a:rPr>
              <a:t>systems &amp; processes for maintenance &amp; </a:t>
            </a:r>
            <a:r>
              <a:rPr lang="en-US" sz="1600" dirty="0" smtClean="0">
                <a:solidFill>
                  <a:srgbClr val="000000"/>
                </a:solidFill>
              </a:rPr>
              <a:t>auto-updating of </a:t>
            </a:r>
            <a:r>
              <a:rPr lang="en-US" sz="1600" dirty="0">
                <a:solidFill>
                  <a:srgbClr val="000000"/>
                </a:solidFill>
              </a:rPr>
              <a:t>data</a:t>
            </a:r>
          </a:p>
          <a:p>
            <a:pPr>
              <a:lnSpc>
                <a:spcPct val="120000"/>
              </a:lnSpc>
            </a:pPr>
            <a:r>
              <a:rPr lang="en-US" sz="1600" dirty="0" smtClean="0">
                <a:solidFill>
                  <a:srgbClr val="000000"/>
                </a:solidFill>
              </a:rPr>
              <a:t>Have </a:t>
            </a:r>
            <a:r>
              <a:rPr lang="en-US" sz="1600" dirty="0">
                <a:solidFill>
                  <a:srgbClr val="000000"/>
                </a:solidFill>
              </a:rPr>
              <a:t>a self sustaining operating model</a:t>
            </a:r>
          </a:p>
          <a:p>
            <a:pPr>
              <a:lnSpc>
                <a:spcPct val="120000"/>
              </a:lnSpc>
            </a:pPr>
            <a:r>
              <a:rPr lang="en-US" sz="1600" dirty="0" smtClean="0">
                <a:solidFill>
                  <a:srgbClr val="000000"/>
                </a:solidFill>
              </a:rPr>
              <a:t>Provide </a:t>
            </a:r>
            <a:r>
              <a:rPr lang="en-US" sz="1600" dirty="0">
                <a:solidFill>
                  <a:srgbClr val="000000"/>
                </a:solidFill>
              </a:rPr>
              <a:t>services in a cost effective manner with easy accessibility</a:t>
            </a:r>
          </a:p>
          <a:p>
            <a:pPr>
              <a:lnSpc>
                <a:spcPct val="120000"/>
              </a:lnSpc>
            </a:pPr>
            <a:r>
              <a:rPr lang="en-US" sz="1600" dirty="0" smtClean="0">
                <a:solidFill>
                  <a:srgbClr val="000000"/>
                </a:solidFill>
              </a:rPr>
              <a:t>Provide </a:t>
            </a:r>
            <a:r>
              <a:rPr lang="en-US" sz="1600" dirty="0">
                <a:solidFill>
                  <a:srgbClr val="000000"/>
                </a:solidFill>
              </a:rPr>
              <a:t>services to the customers through a unified </a:t>
            </a:r>
            <a:r>
              <a:rPr lang="en-US" sz="1600" dirty="0" smtClean="0">
                <a:solidFill>
                  <a:srgbClr val="000000"/>
                </a:solidFill>
              </a:rPr>
              <a:t>interface, which requires only a single visit by the citizen</a:t>
            </a:r>
            <a:endParaRPr lang="en-US" sz="1600" dirty="0">
              <a:solidFill>
                <a:srgbClr val="000000"/>
              </a:solidFill>
            </a:endParaRPr>
          </a:p>
          <a:p>
            <a:pPr>
              <a:lnSpc>
                <a:spcPct val="120000"/>
              </a:lnSpc>
            </a:pPr>
            <a:r>
              <a:rPr lang="en-US" sz="1600" dirty="0" smtClean="0">
                <a:solidFill>
                  <a:srgbClr val="000000"/>
                </a:solidFill>
              </a:rPr>
              <a:t>Provide </a:t>
            </a:r>
            <a:r>
              <a:rPr lang="en-US" sz="1600" dirty="0">
                <a:solidFill>
                  <a:srgbClr val="000000"/>
                </a:solidFill>
              </a:rPr>
              <a:t>a transparent property valuation system that will help in better </a:t>
            </a:r>
            <a:r>
              <a:rPr lang="en-US" sz="1600" dirty="0" smtClean="0">
                <a:solidFill>
                  <a:srgbClr val="000000"/>
                </a:solidFill>
              </a:rPr>
              <a:t>property assessment</a:t>
            </a:r>
            <a:endParaRPr lang="en-US" sz="1600" dirty="0">
              <a:solidFill>
                <a:srgbClr val="0000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22253"/>
            <a:ext cx="8805862" cy="755650"/>
          </a:xfrm>
        </p:spPr>
        <p:txBody>
          <a:bodyPr/>
          <a:lstStyle/>
          <a:p>
            <a:r>
              <a:rPr lang="en-US" b="1" dirty="0" smtClean="0">
                <a:solidFill>
                  <a:srgbClr val="000000"/>
                </a:solidFill>
              </a:rPr>
              <a:t>ILIS – Re-engineered Scenario</a:t>
            </a:r>
          </a:p>
        </p:txBody>
      </p:sp>
      <p:pic>
        <p:nvPicPr>
          <p:cNvPr id="7" name="Picture 3"/>
          <p:cNvPicPr>
            <a:picLocks noChangeAspect="1" noChangeArrowheads="1"/>
          </p:cNvPicPr>
          <p:nvPr/>
        </p:nvPicPr>
        <p:blipFill>
          <a:blip r:embed="rId3" cstate="print"/>
          <a:srcRect/>
          <a:stretch>
            <a:fillRect/>
          </a:stretch>
        </p:blipFill>
        <p:spPr bwMode="auto">
          <a:xfrm>
            <a:off x="152400" y="838200"/>
            <a:ext cx="8839200" cy="5486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Re-designed process for ILIS</a:t>
            </a:r>
          </a:p>
        </p:txBody>
      </p:sp>
      <p:sp>
        <p:nvSpPr>
          <p:cNvPr id="1680387" name="Rectangle 3"/>
          <p:cNvSpPr>
            <a:spLocks noGrp="1" noChangeArrowheads="1"/>
          </p:cNvSpPr>
          <p:nvPr>
            <p:ph idx="1"/>
          </p:nvPr>
        </p:nvSpPr>
        <p:spPr>
          <a:xfrm>
            <a:off x="160339" y="1571626"/>
            <a:ext cx="5668961" cy="4516438"/>
          </a:xfrm>
        </p:spPr>
        <p:txBody>
          <a:bodyPr/>
          <a:lstStyle/>
          <a:p>
            <a:pPr>
              <a:lnSpc>
                <a:spcPct val="120000"/>
              </a:lnSpc>
            </a:pPr>
            <a:r>
              <a:rPr lang="en-US" sz="1600" dirty="0" smtClean="0">
                <a:solidFill>
                  <a:srgbClr val="000000"/>
                </a:solidFill>
              </a:rPr>
              <a:t>Single visit by buyer and seller to the agency dedicated for property transactions</a:t>
            </a:r>
          </a:p>
          <a:p>
            <a:pPr>
              <a:lnSpc>
                <a:spcPct val="120000"/>
              </a:lnSpc>
            </a:pPr>
            <a:r>
              <a:rPr lang="en-US" sz="1600" dirty="0" smtClean="0">
                <a:solidFill>
                  <a:srgbClr val="000000"/>
                </a:solidFill>
              </a:rPr>
              <a:t>Conclusive and unambiguous ownership</a:t>
            </a:r>
          </a:p>
          <a:p>
            <a:pPr>
              <a:lnSpc>
                <a:spcPct val="120000"/>
              </a:lnSpc>
            </a:pPr>
            <a:r>
              <a:rPr lang="en-US" sz="1600" dirty="0" smtClean="0">
                <a:solidFill>
                  <a:srgbClr val="000000"/>
                </a:solidFill>
              </a:rPr>
              <a:t>Real time update of all information related to the transaction in the system</a:t>
            </a:r>
          </a:p>
          <a:p>
            <a:pPr>
              <a:lnSpc>
                <a:spcPct val="120000"/>
              </a:lnSpc>
            </a:pPr>
            <a:r>
              <a:rPr lang="en-US" sz="1600" dirty="0" smtClean="0">
                <a:solidFill>
                  <a:srgbClr val="000000"/>
                </a:solidFill>
              </a:rPr>
              <a:t>Provision of information services as self service to citizens:</a:t>
            </a:r>
          </a:p>
          <a:p>
            <a:pPr lvl="1">
              <a:lnSpc>
                <a:spcPct val="120000"/>
              </a:lnSpc>
            </a:pPr>
            <a:r>
              <a:rPr lang="en-US" sz="1600" dirty="0" smtClean="0">
                <a:solidFill>
                  <a:srgbClr val="000000"/>
                </a:solidFill>
              </a:rPr>
              <a:t>Encumbrance search</a:t>
            </a:r>
          </a:p>
          <a:p>
            <a:pPr lvl="1">
              <a:lnSpc>
                <a:spcPct val="120000"/>
              </a:lnSpc>
            </a:pPr>
            <a:r>
              <a:rPr lang="en-US" sz="1600" dirty="0" smtClean="0">
                <a:solidFill>
                  <a:srgbClr val="000000"/>
                </a:solidFill>
              </a:rPr>
              <a:t>Property value calculation from guidance rates</a:t>
            </a:r>
          </a:p>
          <a:p>
            <a:pPr lvl="0">
              <a:lnSpc>
                <a:spcPct val="120000"/>
              </a:lnSpc>
            </a:pPr>
            <a:r>
              <a:rPr lang="en-US" sz="1600" dirty="0" smtClean="0">
                <a:solidFill>
                  <a:srgbClr val="000000"/>
                </a:solidFill>
              </a:rPr>
              <a:t>Better realization of taxes by government agencies, Urban Local Bodies</a:t>
            </a:r>
          </a:p>
          <a:p>
            <a:pPr lvl="0">
              <a:lnSpc>
                <a:spcPct val="120000"/>
              </a:lnSpc>
            </a:pPr>
            <a:r>
              <a:rPr lang="en-US" sz="1600" dirty="0" smtClean="0">
                <a:solidFill>
                  <a:srgbClr val="000000"/>
                </a:solidFill>
              </a:rPr>
              <a:t>The process which took days previously, is completed in a single day…</a:t>
            </a:r>
            <a:endParaRPr lang="en-US" sz="1600" dirty="0">
              <a:solidFill>
                <a:srgbClr val="000000"/>
              </a:solidFill>
            </a:endParaRPr>
          </a:p>
          <a:p>
            <a:pPr lvl="1">
              <a:lnSpc>
                <a:spcPct val="120000"/>
              </a:lnSpc>
            </a:pPr>
            <a:endParaRPr lang="en-US" sz="1600" dirty="0" smtClean="0">
              <a:solidFill>
                <a:srgbClr val="000000"/>
              </a:solidFill>
            </a:endParaRPr>
          </a:p>
          <a:p>
            <a:pPr lvl="1">
              <a:lnSpc>
                <a:spcPct val="120000"/>
              </a:lnSpc>
            </a:pPr>
            <a:endParaRPr lang="en-US" sz="1600" dirty="0" smtClean="0">
              <a:solidFill>
                <a:srgbClr val="000000"/>
              </a:solidFill>
            </a:endParaRPr>
          </a:p>
          <a:p>
            <a:pPr>
              <a:lnSpc>
                <a:spcPct val="120000"/>
              </a:lnSpc>
            </a:pPr>
            <a:endParaRPr lang="en-US" sz="1600" dirty="0">
              <a:solidFill>
                <a:srgbClr val="000000"/>
              </a:solidFill>
            </a:endParaRPr>
          </a:p>
        </p:txBody>
      </p:sp>
      <p:sp>
        <p:nvSpPr>
          <p:cNvPr id="5" name="Rounded Rectangular Callout 4"/>
          <p:cNvSpPr/>
          <p:nvPr/>
        </p:nvSpPr>
        <p:spPr bwMode="auto">
          <a:xfrm>
            <a:off x="6537325" y="2614613"/>
            <a:ext cx="2428875" cy="2185987"/>
          </a:xfrm>
          <a:prstGeom prst="wedgeRoundRectCallout">
            <a:avLst>
              <a:gd name="adj1" fmla="val -84951"/>
              <a:gd name="adj2" fmla="val -3946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This is a perfect</a:t>
            </a:r>
            <a:r>
              <a:rPr kumimoji="0" lang="en-GB" sz="1600" b="0" i="0" u="none" strike="noStrike" cap="none" normalizeH="0" dirty="0" smtClean="0">
                <a:ln>
                  <a:noFill/>
                </a:ln>
                <a:solidFill>
                  <a:schemeClr val="folHlink"/>
                </a:solidFill>
                <a:effectLst/>
                <a:latin typeface="Arial" charset="0"/>
                <a:cs typeface="Arial" charset="0"/>
              </a:rPr>
              <a:t> example for use of technology in process re-design (Arial photography, GPS based surveys, single shared database..)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Legal considerations for process re-engineering</a:t>
            </a:r>
          </a:p>
        </p:txBody>
      </p:sp>
      <p:sp>
        <p:nvSpPr>
          <p:cNvPr id="1680387" name="Rectangle 3"/>
          <p:cNvSpPr>
            <a:spLocks noGrp="1" noChangeArrowheads="1"/>
          </p:cNvSpPr>
          <p:nvPr>
            <p:ph idx="1"/>
          </p:nvPr>
        </p:nvSpPr>
        <p:spPr>
          <a:xfrm>
            <a:off x="160338" y="1571626"/>
            <a:ext cx="8821737" cy="3043238"/>
          </a:xfrm>
        </p:spPr>
        <p:txBody>
          <a:bodyPr/>
          <a:lstStyle/>
          <a:p>
            <a:pPr>
              <a:lnSpc>
                <a:spcPct val="120000"/>
              </a:lnSpc>
            </a:pPr>
            <a:r>
              <a:rPr lang="en-US" sz="1600" dirty="0" smtClean="0">
                <a:solidFill>
                  <a:srgbClr val="000000"/>
                </a:solidFill>
              </a:rPr>
              <a:t>As discussed in day 1, processes are usually derived from the underlying legislation</a:t>
            </a:r>
          </a:p>
          <a:p>
            <a:pPr>
              <a:lnSpc>
                <a:spcPct val="120000"/>
              </a:lnSpc>
            </a:pPr>
            <a:r>
              <a:rPr lang="en-US" sz="1600" dirty="0" smtClean="0">
                <a:solidFill>
                  <a:srgbClr val="000000"/>
                </a:solidFill>
              </a:rPr>
              <a:t>Changing processes will require change to the legal framework, to legalize the process changes..</a:t>
            </a:r>
          </a:p>
          <a:p>
            <a:pPr>
              <a:lnSpc>
                <a:spcPct val="120000"/>
              </a:lnSpc>
            </a:pPr>
            <a:r>
              <a:rPr lang="en-US" sz="1600" dirty="0" smtClean="0">
                <a:solidFill>
                  <a:srgbClr val="000000"/>
                </a:solidFill>
              </a:rPr>
              <a:t>GPR may result in…</a:t>
            </a:r>
          </a:p>
          <a:p>
            <a:pPr lvl="1">
              <a:lnSpc>
                <a:spcPct val="120000"/>
              </a:lnSpc>
            </a:pPr>
            <a:r>
              <a:rPr lang="en-US" sz="1600" dirty="0">
                <a:solidFill>
                  <a:srgbClr val="000000"/>
                </a:solidFill>
              </a:rPr>
              <a:t>Organizational Structures </a:t>
            </a:r>
            <a:r>
              <a:rPr lang="en-US" sz="1600" dirty="0" smtClean="0">
                <a:solidFill>
                  <a:srgbClr val="000000"/>
                </a:solidFill>
              </a:rPr>
              <a:t>change (4 departments handling Land Records to a dedicated agency..)</a:t>
            </a:r>
            <a:endParaRPr lang="en-US" sz="1600" dirty="0">
              <a:solidFill>
                <a:srgbClr val="000000"/>
              </a:solidFill>
            </a:endParaRPr>
          </a:p>
          <a:p>
            <a:pPr lvl="1">
              <a:lnSpc>
                <a:spcPct val="120000"/>
              </a:lnSpc>
            </a:pPr>
            <a:r>
              <a:rPr lang="en-US" sz="1600" dirty="0" smtClean="0">
                <a:solidFill>
                  <a:srgbClr val="000000"/>
                </a:solidFill>
              </a:rPr>
              <a:t>Jurisdictions change (anytime / anywhere services)</a:t>
            </a:r>
            <a:endParaRPr lang="en-US" sz="1600" dirty="0">
              <a:solidFill>
                <a:srgbClr val="000000"/>
              </a:solidFill>
            </a:endParaRPr>
          </a:p>
          <a:p>
            <a:pPr lvl="1">
              <a:lnSpc>
                <a:spcPct val="120000"/>
              </a:lnSpc>
            </a:pPr>
            <a:r>
              <a:rPr lang="en-US" sz="1600" dirty="0" smtClean="0">
                <a:solidFill>
                  <a:srgbClr val="000000"/>
                </a:solidFill>
              </a:rPr>
              <a:t>Statutory </a:t>
            </a:r>
            <a:r>
              <a:rPr lang="en-US" sz="1600" dirty="0">
                <a:solidFill>
                  <a:srgbClr val="000000"/>
                </a:solidFill>
              </a:rPr>
              <a:t>powers </a:t>
            </a:r>
            <a:r>
              <a:rPr lang="en-US" sz="1600" dirty="0" smtClean="0">
                <a:solidFill>
                  <a:srgbClr val="000000"/>
                </a:solidFill>
              </a:rPr>
              <a:t>change (who is the authority on land title, authority on boundary info etc)</a:t>
            </a:r>
            <a:endParaRPr lang="en-US" sz="1600" dirty="0">
              <a:solidFill>
                <a:srgbClr val="000000"/>
              </a:solidFill>
            </a:endParaRPr>
          </a:p>
          <a:p>
            <a:pPr>
              <a:lnSpc>
                <a:spcPct val="120000"/>
              </a:lnSpc>
            </a:pPr>
            <a:endParaRPr lang="en-US" sz="1600" dirty="0">
              <a:solidFill>
                <a:srgbClr val="000000"/>
              </a:solidFill>
            </a:endParaRPr>
          </a:p>
        </p:txBody>
      </p:sp>
      <p:sp>
        <p:nvSpPr>
          <p:cNvPr id="5" name="Rounded Rectangular Callout 4"/>
          <p:cNvSpPr/>
          <p:nvPr/>
        </p:nvSpPr>
        <p:spPr bwMode="auto">
          <a:xfrm>
            <a:off x="3257550" y="4986338"/>
            <a:ext cx="2886075" cy="1257300"/>
          </a:xfrm>
          <a:prstGeom prst="wedgeRoundRectCallout">
            <a:avLst>
              <a:gd name="adj1" fmla="val -42616"/>
              <a:gd name="adj2" fmla="val -95992"/>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All these</a:t>
            </a:r>
            <a:r>
              <a:rPr kumimoji="0" lang="en-GB" sz="1600" b="0" i="0" u="none" strike="noStrike" cap="none" normalizeH="0" dirty="0" smtClean="0">
                <a:ln>
                  <a:noFill/>
                </a:ln>
                <a:solidFill>
                  <a:schemeClr val="folHlink"/>
                </a:solidFill>
                <a:effectLst/>
                <a:latin typeface="Arial" charset="0"/>
                <a:cs typeface="Arial" charset="0"/>
              </a:rPr>
              <a:t> changes should be provided sufficient legal backing by amending domain legislation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b="1" dirty="0" smtClean="0">
                <a:solidFill>
                  <a:schemeClr val="tx1"/>
                </a:solidFill>
              </a:rPr>
              <a:t>Hierarchy of Domain Legislation </a:t>
            </a:r>
            <a:endParaRPr lang="en-GB" sz="2600" b="1" dirty="0">
              <a:solidFill>
                <a:schemeClr val="tx1"/>
              </a:solidFill>
            </a:endParaRPr>
          </a:p>
        </p:txBody>
      </p:sp>
      <p:graphicFrame>
        <p:nvGraphicFramePr>
          <p:cNvPr id="7" name="Diagram 6"/>
          <p:cNvGraphicFramePr/>
          <p:nvPr/>
        </p:nvGraphicFramePr>
        <p:xfrm>
          <a:off x="304800" y="1397000"/>
          <a:ext cx="4953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bwMode="auto">
          <a:xfrm rot="5400000">
            <a:off x="3543300" y="3238500"/>
            <a:ext cx="3581400" cy="1588"/>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10" name="TextBox 9"/>
          <p:cNvSpPr txBox="1"/>
          <p:nvPr/>
        </p:nvSpPr>
        <p:spPr>
          <a:xfrm rot="16200000">
            <a:off x="3727966" y="2825234"/>
            <a:ext cx="2362200" cy="369332"/>
          </a:xfrm>
          <a:prstGeom prst="rect">
            <a:avLst/>
          </a:prstGeom>
          <a:noFill/>
        </p:spPr>
        <p:txBody>
          <a:bodyPr wrap="square" rtlCol="0">
            <a:spAutoFit/>
          </a:bodyPr>
          <a:lstStyle/>
          <a:p>
            <a:r>
              <a:rPr lang="en-GB" dirty="0" smtClean="0">
                <a:solidFill>
                  <a:srgbClr val="000000"/>
                </a:solidFill>
              </a:rPr>
              <a:t>Ease of Modification</a:t>
            </a:r>
            <a:endParaRPr lang="en-GB" dirty="0">
              <a:solidFill>
                <a:srgbClr val="000000"/>
              </a:solidFill>
            </a:endParaRPr>
          </a:p>
        </p:txBody>
      </p:sp>
      <p:sp>
        <p:nvSpPr>
          <p:cNvPr id="11" name="TextBox 10"/>
          <p:cNvSpPr txBox="1"/>
          <p:nvPr/>
        </p:nvSpPr>
        <p:spPr>
          <a:xfrm>
            <a:off x="5791200" y="2819400"/>
            <a:ext cx="2971800" cy="1077218"/>
          </a:xfrm>
          <a:prstGeom prst="rect">
            <a:avLst/>
          </a:prstGeom>
          <a:noFill/>
        </p:spPr>
        <p:txBody>
          <a:bodyPr wrap="square" rtlCol="0">
            <a:spAutoFit/>
          </a:bodyPr>
          <a:lstStyle/>
          <a:p>
            <a:r>
              <a:rPr lang="en-GB" sz="1600" dirty="0" smtClean="0">
                <a:solidFill>
                  <a:srgbClr val="000000"/>
                </a:solidFill>
              </a:rPr>
              <a:t>Laws are enacted by Central or State government depending on whether State / Central subject</a:t>
            </a:r>
            <a:endParaRPr lang="en-GB" sz="1600" dirty="0">
              <a:solidFill>
                <a:srgbClr val="000000"/>
              </a:solidFill>
            </a:endParaRPr>
          </a:p>
        </p:txBody>
      </p:sp>
      <p:sp>
        <p:nvSpPr>
          <p:cNvPr id="12" name="TextBox 11"/>
          <p:cNvSpPr txBox="1"/>
          <p:nvPr/>
        </p:nvSpPr>
        <p:spPr>
          <a:xfrm>
            <a:off x="5867400" y="4350603"/>
            <a:ext cx="2971800" cy="830997"/>
          </a:xfrm>
          <a:prstGeom prst="rect">
            <a:avLst/>
          </a:prstGeom>
          <a:noFill/>
        </p:spPr>
        <p:txBody>
          <a:bodyPr wrap="square" rtlCol="0">
            <a:spAutoFit/>
          </a:bodyPr>
          <a:lstStyle/>
          <a:p>
            <a:r>
              <a:rPr lang="en-GB" sz="1600" dirty="0" smtClean="0">
                <a:solidFill>
                  <a:srgbClr val="000000"/>
                </a:solidFill>
              </a:rPr>
              <a:t>Subordinate legislation enacted by authorities identified under the law</a:t>
            </a:r>
            <a:endParaRPr lang="en-GB" sz="1600" dirty="0">
              <a:solidFill>
                <a:srgbClr val="000000"/>
              </a:solidFill>
            </a:endParaRPr>
          </a:p>
        </p:txBody>
      </p:sp>
      <p:sp>
        <p:nvSpPr>
          <p:cNvPr id="13" name="Rectangle 12"/>
          <p:cNvSpPr/>
          <p:nvPr/>
        </p:nvSpPr>
        <p:spPr bwMode="auto">
          <a:xfrm>
            <a:off x="381000" y="5562600"/>
            <a:ext cx="4800600" cy="609600"/>
          </a:xfrm>
          <a:prstGeom prst="rect">
            <a:avLst/>
          </a:prstGeom>
          <a:solidFill>
            <a:schemeClr val="accent1"/>
          </a:solidFill>
          <a:ln w="9525" cap="flat" cmpd="sng" algn="ctr">
            <a:solidFill>
              <a:schemeClr val="bg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pitchFamily="34" charset="0"/>
                <a:cs typeface="Arial" pitchFamily="34" charset="0"/>
              </a:rPr>
              <a:t>Manuals, Guidelines etc (advisory status, based on Laws</a:t>
            </a:r>
            <a:r>
              <a:rPr kumimoji="0" lang="en-GB" sz="1600" b="0" i="0" u="none" strike="noStrike" cap="none" normalizeH="0" dirty="0" smtClean="0">
                <a:ln>
                  <a:noFill/>
                </a:ln>
                <a:solidFill>
                  <a:schemeClr val="folHlink"/>
                </a:solidFill>
                <a:effectLst/>
                <a:latin typeface="Arial" pitchFamily="34" charset="0"/>
                <a:cs typeface="Arial" pitchFamily="34" charset="0"/>
              </a:rPr>
              <a:t> and subordinate legislation)</a:t>
            </a:r>
            <a:endParaRPr kumimoji="0" lang="en-GB" sz="1600" b="0" i="0" u="none" strike="noStrike" cap="none" normalizeH="0" baseline="0" dirty="0" smtClean="0">
              <a:ln>
                <a:noFill/>
              </a:ln>
              <a:solidFill>
                <a:schemeClr val="folHlink"/>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linds(horizont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0000"/>
                </a:solidFill>
              </a:rPr>
              <a:t>Incorporating legal changes</a:t>
            </a:r>
            <a:endParaRPr lang="en-GB" b="1" dirty="0">
              <a:solidFill>
                <a:srgbClr val="000000"/>
              </a:solidFill>
            </a:endParaRPr>
          </a:p>
        </p:txBody>
      </p:sp>
      <p:graphicFrame>
        <p:nvGraphicFramePr>
          <p:cNvPr id="5" name="Diagram 4"/>
          <p:cNvGraphicFramePr/>
          <p:nvPr/>
        </p:nvGraphicFramePr>
        <p:xfrm>
          <a:off x="381000" y="1397000"/>
          <a:ext cx="8534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Reworking existing processes</a:t>
            </a:r>
          </a:p>
        </p:txBody>
      </p:sp>
      <p:sp>
        <p:nvSpPr>
          <p:cNvPr id="1680387" name="Rectangle 3"/>
          <p:cNvSpPr>
            <a:spLocks noGrp="1" noChangeArrowheads="1"/>
          </p:cNvSpPr>
          <p:nvPr>
            <p:ph idx="1"/>
          </p:nvPr>
        </p:nvSpPr>
        <p:spPr>
          <a:xfrm>
            <a:off x="160338" y="2371724"/>
            <a:ext cx="8821737" cy="3943351"/>
          </a:xfrm>
        </p:spPr>
        <p:txBody>
          <a:bodyPr/>
          <a:lstStyle/>
          <a:p>
            <a:pPr>
              <a:lnSpc>
                <a:spcPct val="120000"/>
              </a:lnSpc>
            </a:pPr>
            <a:r>
              <a:rPr lang="en-US" sz="1800" dirty="0" smtClean="0">
                <a:solidFill>
                  <a:srgbClr val="000000"/>
                </a:solidFill>
              </a:rPr>
              <a:t>Converting services which required visits to department offices, to self services which the citizen can avail anywhere / anytime </a:t>
            </a:r>
          </a:p>
          <a:p>
            <a:pPr>
              <a:lnSpc>
                <a:spcPct val="120000"/>
              </a:lnSpc>
            </a:pPr>
            <a:r>
              <a:rPr lang="en-US" sz="1800" dirty="0" smtClean="0">
                <a:solidFill>
                  <a:srgbClr val="000000"/>
                </a:solidFill>
              </a:rPr>
              <a:t>Standardizing and simplifying the processes and process tools (forms, documents, checklists etc)</a:t>
            </a:r>
          </a:p>
          <a:p>
            <a:pPr>
              <a:lnSpc>
                <a:spcPct val="120000"/>
              </a:lnSpc>
            </a:pPr>
            <a:r>
              <a:rPr lang="en-US" sz="1800" dirty="0" smtClean="0">
                <a:solidFill>
                  <a:srgbClr val="000000"/>
                </a:solidFill>
              </a:rPr>
              <a:t>Changing responsibilities / tasks </a:t>
            </a:r>
            <a:r>
              <a:rPr lang="en-US" sz="1800" dirty="0">
                <a:solidFill>
                  <a:srgbClr val="000000"/>
                </a:solidFill>
              </a:rPr>
              <a:t>that were completed by several personnel so that now one person completes all of the tasks</a:t>
            </a:r>
          </a:p>
          <a:p>
            <a:pPr>
              <a:lnSpc>
                <a:spcPct val="120000"/>
              </a:lnSpc>
            </a:pPr>
            <a:r>
              <a:rPr lang="en-US" sz="1800" dirty="0">
                <a:solidFill>
                  <a:srgbClr val="000000"/>
                </a:solidFill>
              </a:rPr>
              <a:t>Co-locating together personnel who complete different tasks within a process rather than having them in different locations</a:t>
            </a:r>
          </a:p>
          <a:p>
            <a:pPr>
              <a:lnSpc>
                <a:spcPct val="120000"/>
              </a:lnSpc>
            </a:pPr>
            <a:r>
              <a:rPr lang="en-US" sz="1800" dirty="0">
                <a:solidFill>
                  <a:srgbClr val="000000"/>
                </a:solidFill>
              </a:rPr>
              <a:t>Separating a task formerly completed by one individual into several logically grouped or specialist </a:t>
            </a:r>
            <a:r>
              <a:rPr lang="en-US" sz="1800" dirty="0" smtClean="0">
                <a:solidFill>
                  <a:srgbClr val="000000"/>
                </a:solidFill>
              </a:rPr>
              <a:t>steps </a:t>
            </a: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160338" y="1363663"/>
            <a:ext cx="8805862" cy="808037"/>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r>
              <a:rPr lang="en-US" dirty="0" smtClean="0"/>
              <a:t>Here the focus is on changing the way a process is executed (where and how) rather than changing the process itself</a:t>
            </a:r>
            <a:endParaRPr kumimoji="0" lang="en-GB" sz="18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val="8301415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ox(in)">
                                      <p:cBhvr>
                                        <p:cTn id="12" dur="500"/>
                                        <p:tgtEl>
                                          <p:spTgt spid="1680387">
                                            <p:txEl>
                                              <p:pRg st="0" end="0"/>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ox(in)">
                                      <p:cBhvr>
                                        <p:cTn id="15" dur="500"/>
                                        <p:tgtEl>
                                          <p:spTgt spid="1680387">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ox(in)">
                                      <p:cBhvr>
                                        <p:cTn id="18" dur="500"/>
                                        <p:tgtEl>
                                          <p:spTgt spid="1680387">
                                            <p:txEl>
                                              <p:pRg st="2" end="2"/>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ox(in)">
                                      <p:cBhvr>
                                        <p:cTn id="21" dur="500"/>
                                        <p:tgtEl>
                                          <p:spTgt spid="1680387">
                                            <p:txEl>
                                              <p:pRg st="3" end="3"/>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ox(in)">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66"/>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Current Scenario</a:t>
            </a:r>
          </a:p>
        </p:txBody>
      </p:sp>
      <p:pic>
        <p:nvPicPr>
          <p:cNvPr id="108546" name="Picture 2"/>
          <p:cNvPicPr>
            <a:picLocks noChangeAspect="1" noChangeArrowheads="1"/>
          </p:cNvPicPr>
          <p:nvPr/>
        </p:nvPicPr>
        <p:blipFill>
          <a:blip r:embed="rId3" cstate="print"/>
          <a:srcRect/>
          <a:stretch>
            <a:fillRect/>
          </a:stretch>
        </p:blipFill>
        <p:spPr bwMode="auto">
          <a:xfrm>
            <a:off x="407984" y="767018"/>
            <a:ext cx="8472488" cy="5400403"/>
          </a:xfrm>
          <a:prstGeom prst="rect">
            <a:avLst/>
          </a:prstGeom>
          <a:noFill/>
          <a:ln w="9525">
            <a:noFill/>
            <a:miter lim="800000"/>
            <a:headEnd/>
            <a:tailEnd/>
          </a:ln>
          <a:effectLst/>
        </p:spPr>
      </p:pic>
      <p:sp>
        <p:nvSpPr>
          <p:cNvPr id="11" name="Rounded Rectangular Callout 10"/>
          <p:cNvSpPr/>
          <p:nvPr/>
        </p:nvSpPr>
        <p:spPr bwMode="auto">
          <a:xfrm>
            <a:off x="614362" y="4286234"/>
            <a:ext cx="1385888" cy="1243013"/>
          </a:xfrm>
          <a:prstGeom prst="wedgeRoundRectCallout">
            <a:avLst>
              <a:gd name="adj1" fmla="val 18698"/>
              <a:gd name="adj2" fmla="val -12884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Does the citizen really need to be physically present</a:t>
            </a:r>
          </a:p>
        </p:txBody>
      </p:sp>
      <p:sp>
        <p:nvSpPr>
          <p:cNvPr id="12" name="Rounded Rectangular Callout 11"/>
          <p:cNvSpPr/>
          <p:nvPr/>
        </p:nvSpPr>
        <p:spPr bwMode="auto">
          <a:xfrm>
            <a:off x="4524375" y="1643048"/>
            <a:ext cx="1385888" cy="1443038"/>
          </a:xfrm>
          <a:prstGeom prst="wedgeRoundRectCallout">
            <a:avLst>
              <a:gd name="adj1" fmla="val -55529"/>
              <a:gd name="adj2" fmla="val 15161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Can the system be made available to the citizen over internet?</a:t>
            </a:r>
          </a:p>
        </p:txBody>
      </p:sp>
      <p:sp>
        <p:nvSpPr>
          <p:cNvPr id="13" name="Rounded Rectangular Callout 12"/>
          <p:cNvSpPr/>
          <p:nvPr/>
        </p:nvSpPr>
        <p:spPr bwMode="auto">
          <a:xfrm>
            <a:off x="7248525" y="1285860"/>
            <a:ext cx="1385888" cy="357188"/>
          </a:xfrm>
          <a:prstGeom prst="wedgeRoundRectCallout">
            <a:avLst>
              <a:gd name="adj1" fmla="val -46251"/>
              <a:gd name="adj2" fmla="val 58202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E-Payments</a:t>
            </a:r>
          </a:p>
        </p:txBody>
      </p:sp>
    </p:spTree>
    <p:extLst>
      <p:ext uri="{BB962C8B-B14F-4D97-AF65-F5344CB8AC3E}">
        <p14:creationId xmlns:p14="http://schemas.microsoft.com/office/powerpoint/2010/main" val="1765787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0071" name="Rectangle 87"/>
          <p:cNvSpPr>
            <a:spLocks noGrp="1" noChangeArrowheads="1"/>
          </p:cNvSpPr>
          <p:nvPr>
            <p:ph type="title"/>
          </p:nvPr>
        </p:nvSpPr>
        <p:spPr>
          <a:xfrm>
            <a:off x="160338" y="230188"/>
            <a:ext cx="8805862" cy="755650"/>
          </a:xfrm>
        </p:spPr>
        <p:txBody>
          <a:bodyPr/>
          <a:lstStyle/>
          <a:p>
            <a:r>
              <a:rPr lang="en-GB" b="1" dirty="0">
                <a:solidFill>
                  <a:srgbClr val="000000"/>
                </a:solidFill>
              </a:rPr>
              <a:t>Railways Ticket booking </a:t>
            </a:r>
            <a:r>
              <a:rPr lang="en-GB" b="1" dirty="0" smtClean="0">
                <a:solidFill>
                  <a:srgbClr val="000000"/>
                </a:solidFill>
              </a:rPr>
              <a:t>– Total Time Taken</a:t>
            </a:r>
            <a:endParaRPr lang="en-GB" b="1" dirty="0">
              <a:solidFill>
                <a:srgbClr val="000000"/>
              </a:solidFill>
            </a:endParaRPr>
          </a:p>
        </p:txBody>
      </p:sp>
      <p:graphicFrame>
        <p:nvGraphicFramePr>
          <p:cNvPr id="810075" name="Object 91"/>
          <p:cNvGraphicFramePr>
            <a:graphicFrameLocks noGrp="1" noChangeAspect="1"/>
          </p:cNvGraphicFramePr>
          <p:nvPr>
            <p:ph sz="half" idx="1"/>
          </p:nvPr>
        </p:nvGraphicFramePr>
        <p:xfrm>
          <a:off x="223838" y="2114550"/>
          <a:ext cx="8805862" cy="1738313"/>
        </p:xfrm>
        <a:graphic>
          <a:graphicData uri="http://schemas.openxmlformats.org/presentationml/2006/ole">
            <mc:AlternateContent xmlns:mc="http://schemas.openxmlformats.org/markup-compatibility/2006">
              <mc:Choice xmlns:v="urn:schemas-microsoft-com:vml" Requires="v">
                <p:oleObj spid="_x0000_s108549" name="Visio" r:id="rId4" imgW="6739128" imgH="1330833" progId="">
                  <p:embed/>
                </p:oleObj>
              </mc:Choice>
              <mc:Fallback>
                <p:oleObj name="Visio" r:id="rId4" imgW="6739128" imgH="1330833" progId="">
                  <p:embed/>
                  <p:pic>
                    <p:nvPicPr>
                      <p:cNvPr id="0" name="Picture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838" y="2114550"/>
                        <a:ext cx="8805862" cy="17383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0094" name="Rectangle 110"/>
          <p:cNvSpPr>
            <a:spLocks noChangeArrowheads="1"/>
          </p:cNvSpPr>
          <p:nvPr/>
        </p:nvSpPr>
        <p:spPr bwMode="auto">
          <a:xfrm>
            <a:off x="109538" y="1176338"/>
            <a:ext cx="8920162" cy="3967162"/>
          </a:xfrm>
          <a:prstGeom prst="rect">
            <a:avLst/>
          </a:prstGeom>
          <a:noFill/>
          <a:ln w="9525" algn="ctr">
            <a:solidFill>
              <a:schemeClr val="tx1"/>
            </a:solidFill>
            <a:miter lim="800000"/>
            <a:headEnd/>
            <a:tailEnd/>
          </a:ln>
          <a:effectLst/>
        </p:spPr>
        <p:txBody>
          <a:bodyPr wrap="none" lIns="0" tIns="0" anchor="ctr"/>
          <a:lstStyle/>
          <a:p>
            <a:endParaRPr lang="en-US"/>
          </a:p>
        </p:txBody>
      </p:sp>
      <p:sp>
        <p:nvSpPr>
          <p:cNvPr id="810064" name="Text Box 80"/>
          <p:cNvSpPr txBox="1">
            <a:spLocks noChangeArrowheads="1"/>
          </p:cNvSpPr>
          <p:nvPr/>
        </p:nvSpPr>
        <p:spPr bwMode="blackWhite">
          <a:xfrm>
            <a:off x="3398838" y="1370013"/>
            <a:ext cx="2443162" cy="244475"/>
          </a:xfrm>
          <a:prstGeom prst="rect">
            <a:avLst/>
          </a:prstGeom>
          <a:noFill/>
          <a:ln w="9525">
            <a:noFill/>
            <a:miter lim="800000"/>
            <a:headEnd/>
            <a:tailEnd/>
          </a:ln>
          <a:effectLst/>
        </p:spPr>
        <p:txBody>
          <a:bodyPr lIns="63500" tIns="0" rIns="64800" bIns="0">
            <a:spAutoFit/>
          </a:bodyPr>
          <a:lstStyle/>
          <a:p>
            <a:pPr algn="l">
              <a:spcBef>
                <a:spcPct val="0"/>
              </a:spcBef>
              <a:spcAft>
                <a:spcPct val="0"/>
              </a:spcAft>
              <a:buFontTx/>
              <a:buNone/>
            </a:pPr>
            <a:r>
              <a:rPr lang="en-GB" sz="1600" b="1">
                <a:solidFill>
                  <a:srgbClr val="000000"/>
                </a:solidFill>
              </a:rPr>
              <a:t>Value-added activities</a:t>
            </a:r>
          </a:p>
        </p:txBody>
      </p:sp>
      <p:sp>
        <p:nvSpPr>
          <p:cNvPr id="810065" name="Text Box 81"/>
          <p:cNvSpPr txBox="1">
            <a:spLocks noChangeArrowheads="1"/>
          </p:cNvSpPr>
          <p:nvPr/>
        </p:nvSpPr>
        <p:spPr bwMode="blackWhite">
          <a:xfrm>
            <a:off x="3263900" y="4721225"/>
            <a:ext cx="2714625" cy="24447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600" b="1">
                <a:solidFill>
                  <a:srgbClr val="000000"/>
                </a:solidFill>
              </a:rPr>
              <a:t>Non Value-added activities</a:t>
            </a:r>
          </a:p>
        </p:txBody>
      </p:sp>
      <p:sp>
        <p:nvSpPr>
          <p:cNvPr id="810066" name="Text Box 82"/>
          <p:cNvSpPr txBox="1">
            <a:spLocks noChangeArrowheads="1"/>
          </p:cNvSpPr>
          <p:nvPr/>
        </p:nvSpPr>
        <p:spPr bwMode="blackWhite">
          <a:xfrm>
            <a:off x="712788" y="3937000"/>
            <a:ext cx="3143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T</a:t>
            </a:r>
          </a:p>
        </p:txBody>
      </p:sp>
      <p:sp>
        <p:nvSpPr>
          <p:cNvPr id="810067" name="Text Box 83"/>
          <p:cNvSpPr txBox="1">
            <a:spLocks noChangeArrowheads="1"/>
          </p:cNvSpPr>
          <p:nvPr/>
        </p:nvSpPr>
        <p:spPr bwMode="blackWhite">
          <a:xfrm>
            <a:off x="1401763" y="3938588"/>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8" name="Text Box 84"/>
          <p:cNvSpPr txBox="1">
            <a:spLocks noChangeArrowheads="1"/>
          </p:cNvSpPr>
          <p:nvPr/>
        </p:nvSpPr>
        <p:spPr bwMode="blackWhite">
          <a:xfrm>
            <a:off x="2832100" y="3922713"/>
            <a:ext cx="331788"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9" name="Text Box 85"/>
          <p:cNvSpPr txBox="1">
            <a:spLocks noChangeArrowheads="1"/>
          </p:cNvSpPr>
          <p:nvPr/>
        </p:nvSpPr>
        <p:spPr bwMode="blackWhite">
          <a:xfrm>
            <a:off x="4357688" y="3911600"/>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74" name="Text Box 90"/>
          <p:cNvSpPr txBox="1">
            <a:spLocks noChangeArrowheads="1"/>
          </p:cNvSpPr>
          <p:nvPr/>
        </p:nvSpPr>
        <p:spPr bwMode="blackWhite">
          <a:xfrm>
            <a:off x="7210425" y="3938588"/>
            <a:ext cx="2127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I</a:t>
            </a:r>
          </a:p>
        </p:txBody>
      </p:sp>
      <p:sp>
        <p:nvSpPr>
          <p:cNvPr id="810078" name="Text Box 94"/>
          <p:cNvSpPr txBox="1">
            <a:spLocks noChangeArrowheads="1"/>
          </p:cNvSpPr>
          <p:nvPr/>
        </p:nvSpPr>
        <p:spPr bwMode="auto">
          <a:xfrm>
            <a:off x="711200" y="4533900"/>
            <a:ext cx="92075" cy="411163"/>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79" name="Text Box 95"/>
          <p:cNvSpPr txBox="1">
            <a:spLocks noChangeArrowheads="1"/>
          </p:cNvSpPr>
          <p:nvPr/>
        </p:nvSpPr>
        <p:spPr bwMode="auto">
          <a:xfrm>
            <a:off x="2214563" y="1809750"/>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0" name="Text Box 96"/>
          <p:cNvSpPr txBox="1">
            <a:spLocks noChangeArrowheads="1"/>
          </p:cNvSpPr>
          <p:nvPr/>
        </p:nvSpPr>
        <p:spPr bwMode="auto">
          <a:xfrm>
            <a:off x="36639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1" name="Text Box 97"/>
          <p:cNvSpPr txBox="1">
            <a:spLocks noChangeArrowheads="1"/>
          </p:cNvSpPr>
          <p:nvPr/>
        </p:nvSpPr>
        <p:spPr bwMode="auto">
          <a:xfrm>
            <a:off x="5086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2" name="Text Box 98"/>
          <p:cNvSpPr txBox="1">
            <a:spLocks noChangeArrowheads="1"/>
          </p:cNvSpPr>
          <p:nvPr/>
        </p:nvSpPr>
        <p:spPr bwMode="auto">
          <a:xfrm>
            <a:off x="5848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3" name="Text Box 99"/>
          <p:cNvSpPr txBox="1">
            <a:spLocks noChangeArrowheads="1"/>
          </p:cNvSpPr>
          <p:nvPr/>
        </p:nvSpPr>
        <p:spPr bwMode="auto">
          <a:xfrm>
            <a:off x="6561138" y="18129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4" name="Text Box 100"/>
          <p:cNvSpPr txBox="1">
            <a:spLocks noChangeArrowheads="1"/>
          </p:cNvSpPr>
          <p:nvPr/>
        </p:nvSpPr>
        <p:spPr bwMode="auto">
          <a:xfrm>
            <a:off x="7959725" y="18018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5" name="Text Box 101"/>
          <p:cNvSpPr txBox="1">
            <a:spLocks noChangeArrowheads="1"/>
          </p:cNvSpPr>
          <p:nvPr/>
        </p:nvSpPr>
        <p:spPr bwMode="auto">
          <a:xfrm>
            <a:off x="704850" y="4313238"/>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60</a:t>
            </a:r>
          </a:p>
        </p:txBody>
      </p:sp>
      <p:sp>
        <p:nvSpPr>
          <p:cNvPr id="810086" name="Text Box 102"/>
          <p:cNvSpPr txBox="1">
            <a:spLocks noChangeArrowheads="1"/>
          </p:cNvSpPr>
          <p:nvPr/>
        </p:nvSpPr>
        <p:spPr bwMode="auto">
          <a:xfrm>
            <a:off x="14303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7" name="Text Box 103"/>
          <p:cNvSpPr txBox="1">
            <a:spLocks noChangeArrowheads="1"/>
          </p:cNvSpPr>
          <p:nvPr/>
        </p:nvSpPr>
        <p:spPr bwMode="auto">
          <a:xfrm>
            <a:off x="2827338" y="4314825"/>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30</a:t>
            </a:r>
          </a:p>
        </p:txBody>
      </p:sp>
      <p:sp>
        <p:nvSpPr>
          <p:cNvPr id="810088" name="Text Box 104"/>
          <p:cNvSpPr txBox="1">
            <a:spLocks noChangeArrowheads="1"/>
          </p:cNvSpPr>
          <p:nvPr/>
        </p:nvSpPr>
        <p:spPr bwMode="auto">
          <a:xfrm>
            <a:off x="44021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9" name="Text Box 105"/>
          <p:cNvSpPr txBox="1">
            <a:spLocks noChangeArrowheads="1"/>
          </p:cNvSpPr>
          <p:nvPr/>
        </p:nvSpPr>
        <p:spPr bwMode="auto">
          <a:xfrm>
            <a:off x="7248525" y="43164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90" name="Text Box 106"/>
          <p:cNvSpPr txBox="1">
            <a:spLocks noChangeArrowheads="1"/>
          </p:cNvSpPr>
          <p:nvPr/>
        </p:nvSpPr>
        <p:spPr bwMode="auto">
          <a:xfrm>
            <a:off x="146050" y="4327525"/>
            <a:ext cx="584200" cy="471488"/>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1" name="Text Box 107"/>
          <p:cNvSpPr txBox="1">
            <a:spLocks noChangeArrowheads="1"/>
          </p:cNvSpPr>
          <p:nvPr/>
        </p:nvSpPr>
        <p:spPr bwMode="auto">
          <a:xfrm>
            <a:off x="146050" y="1852613"/>
            <a:ext cx="584200" cy="471487"/>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2" name="Text Box 108"/>
          <p:cNvSpPr txBox="1">
            <a:spLocks noChangeArrowheads="1"/>
          </p:cNvSpPr>
          <p:nvPr/>
        </p:nvSpPr>
        <p:spPr bwMode="auto">
          <a:xfrm>
            <a:off x="6780213" y="4945063"/>
            <a:ext cx="1398587" cy="411162"/>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93" name="Text Box 109"/>
          <p:cNvSpPr txBox="1">
            <a:spLocks noChangeArrowheads="1"/>
          </p:cNvSpPr>
          <p:nvPr/>
        </p:nvSpPr>
        <p:spPr bwMode="auto">
          <a:xfrm>
            <a:off x="6267796" y="4579923"/>
            <a:ext cx="2761905" cy="1449628"/>
          </a:xfrm>
          <a:prstGeom prst="rect">
            <a:avLst/>
          </a:prstGeom>
          <a:solidFill>
            <a:schemeClr val="hlink"/>
          </a:solidFill>
          <a:ln w="9525" algn="ctr">
            <a:solidFill>
              <a:schemeClr val="tx1"/>
            </a:solidFill>
            <a:miter lim="800000"/>
            <a:headEnd/>
            <a:tailEnd/>
          </a:ln>
          <a:effectLst/>
        </p:spPr>
        <p:txBody>
          <a:bodyPr wrap="square" lIns="0" tIns="0">
            <a:spAutoFit/>
          </a:bodyPr>
          <a:lstStyle/>
          <a:p>
            <a:pPr algn="l">
              <a:lnSpc>
                <a:spcPct val="80000"/>
              </a:lnSpc>
              <a:spcBef>
                <a:spcPct val="50000"/>
              </a:spcBef>
              <a:spcAft>
                <a:spcPct val="0"/>
              </a:spcAft>
              <a:buSzTx/>
              <a:buFontTx/>
              <a:buNone/>
            </a:pPr>
            <a:r>
              <a:rPr lang="en-GB" sz="1800" dirty="0">
                <a:solidFill>
                  <a:schemeClr val="tx1"/>
                </a:solidFill>
              </a:rPr>
              <a:t> T –</a:t>
            </a:r>
            <a:r>
              <a:rPr lang="en-GB" sz="2400" dirty="0">
                <a:solidFill>
                  <a:schemeClr val="tx1"/>
                </a:solidFill>
              </a:rPr>
              <a:t> </a:t>
            </a:r>
            <a:r>
              <a:rPr lang="en-GB" sz="1400" dirty="0" smtClean="0">
                <a:solidFill>
                  <a:schemeClr val="tx1"/>
                </a:solidFill>
              </a:rPr>
              <a:t>Transport / Handling</a:t>
            </a:r>
            <a:endParaRPr lang="en-GB" sz="1400" dirty="0">
              <a:solidFill>
                <a:schemeClr val="tx1"/>
              </a:solidFill>
            </a:endParaRPr>
          </a:p>
          <a:p>
            <a:pPr algn="l">
              <a:spcBef>
                <a:spcPct val="50000"/>
              </a:spcBef>
              <a:spcAft>
                <a:spcPct val="0"/>
              </a:spcAft>
              <a:buSzTx/>
              <a:buFontTx/>
              <a:buNone/>
            </a:pPr>
            <a:r>
              <a:rPr lang="en-GB" sz="1800" dirty="0">
                <a:solidFill>
                  <a:schemeClr val="tx1"/>
                </a:solidFill>
              </a:rPr>
              <a:t> P –</a:t>
            </a:r>
            <a:r>
              <a:rPr lang="en-GB" sz="2400" dirty="0">
                <a:solidFill>
                  <a:schemeClr val="tx1"/>
                </a:solidFill>
              </a:rPr>
              <a:t> </a:t>
            </a:r>
            <a:r>
              <a:rPr lang="en-GB" sz="1400" dirty="0">
                <a:solidFill>
                  <a:schemeClr val="tx1"/>
                </a:solidFill>
              </a:rPr>
              <a:t>Preparation</a:t>
            </a:r>
          </a:p>
          <a:p>
            <a:pPr algn="l">
              <a:spcBef>
                <a:spcPct val="50000"/>
              </a:spcBef>
              <a:spcAft>
                <a:spcPct val="0"/>
              </a:spcAft>
              <a:buSzTx/>
              <a:buFontTx/>
              <a:buNone/>
            </a:pPr>
            <a:r>
              <a:rPr lang="en-GB" sz="1800" dirty="0">
                <a:solidFill>
                  <a:schemeClr val="tx1"/>
                </a:solidFill>
              </a:rPr>
              <a:t> I –</a:t>
            </a:r>
            <a:r>
              <a:rPr lang="en-GB" sz="2400" dirty="0">
                <a:solidFill>
                  <a:schemeClr val="tx1"/>
                </a:solidFill>
              </a:rPr>
              <a:t> </a:t>
            </a:r>
            <a:r>
              <a:rPr lang="en-GB" sz="1400" dirty="0">
                <a:solidFill>
                  <a:schemeClr val="tx1"/>
                </a:solidFill>
              </a:rPr>
              <a:t>Inspection </a:t>
            </a:r>
          </a:p>
        </p:txBody>
      </p:sp>
      <p:sp>
        <p:nvSpPr>
          <p:cNvPr id="810096" name="Text Box 112"/>
          <p:cNvSpPr txBox="1">
            <a:spLocks noChangeArrowheads="1"/>
          </p:cNvSpPr>
          <p:nvPr/>
        </p:nvSpPr>
        <p:spPr bwMode="blackWhite">
          <a:xfrm>
            <a:off x="223838" y="5556250"/>
            <a:ext cx="5068887" cy="274638"/>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120 minutes</a:t>
            </a:r>
          </a:p>
        </p:txBody>
      </p:sp>
    </p:spTree>
    <p:extLst>
      <p:ext uri="{BB962C8B-B14F-4D97-AF65-F5344CB8AC3E}">
        <p14:creationId xmlns:p14="http://schemas.microsoft.com/office/powerpoint/2010/main" val="1310621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12035"/>
            <a:ext cx="8805862" cy="1151628"/>
          </a:xfrm>
        </p:spPr>
        <p:txBody>
          <a:bodyPr/>
          <a:lstStyle/>
          <a:p>
            <a:r>
              <a:rPr lang="en-US" sz="2800" b="1" dirty="0" smtClean="0">
                <a:solidFill>
                  <a:srgbClr val="C00000"/>
                </a:solidFill>
              </a:rPr>
              <a:t>Some principles of process re-design</a:t>
            </a:r>
          </a:p>
        </p:txBody>
      </p:sp>
      <p:sp>
        <p:nvSpPr>
          <p:cNvPr id="1680387" name="Rectangle 3"/>
          <p:cNvSpPr>
            <a:spLocks noGrp="1" noChangeArrowheads="1"/>
          </p:cNvSpPr>
          <p:nvPr>
            <p:ph idx="1"/>
          </p:nvPr>
        </p:nvSpPr>
        <p:spPr>
          <a:xfrm>
            <a:off x="160338" y="1099930"/>
            <a:ext cx="8821737" cy="5758070"/>
          </a:xfrm>
        </p:spPr>
        <p:txBody>
          <a:bodyPr/>
          <a:lstStyle/>
          <a:p>
            <a:pPr marL="457200" indent="-457200">
              <a:lnSpc>
                <a:spcPct val="120000"/>
              </a:lnSpc>
              <a:defRPr/>
            </a:pPr>
            <a:r>
              <a:rPr lang="en-US" sz="1800" b="1" dirty="0">
                <a:solidFill>
                  <a:srgbClr val="000000"/>
                </a:solidFill>
              </a:rPr>
              <a:t> </a:t>
            </a:r>
            <a:r>
              <a:rPr lang="en-US" sz="1800" b="1" dirty="0" smtClean="0">
                <a:solidFill>
                  <a:srgbClr val="000000"/>
                </a:solidFill>
              </a:rPr>
              <a:t>       </a:t>
            </a:r>
            <a:r>
              <a:rPr lang="en-US" b="1" dirty="0" smtClean="0">
                <a:solidFill>
                  <a:srgbClr val="000000"/>
                </a:solidFill>
              </a:rPr>
              <a:t>Eliminate </a:t>
            </a:r>
            <a:r>
              <a:rPr lang="en-US" b="1" dirty="0">
                <a:solidFill>
                  <a:srgbClr val="000000"/>
                </a:solidFill>
              </a:rPr>
              <a:t>waste or non-value added </a:t>
            </a:r>
            <a:r>
              <a:rPr lang="en-US" b="1" dirty="0" smtClean="0">
                <a:solidFill>
                  <a:srgbClr val="000000"/>
                </a:solidFill>
              </a:rPr>
              <a:t>activities as much as possible</a:t>
            </a:r>
            <a:endParaRPr lang="en-US" b="1" dirty="0">
              <a:solidFill>
                <a:srgbClr val="000000"/>
              </a:solidFill>
            </a:endParaRPr>
          </a:p>
          <a:p>
            <a:pPr marL="457200" indent="-457200">
              <a:lnSpc>
                <a:spcPct val="120000"/>
              </a:lnSpc>
              <a:defRPr/>
            </a:pPr>
            <a:r>
              <a:rPr lang="en-US" b="1" dirty="0">
                <a:solidFill>
                  <a:srgbClr val="000000"/>
                </a:solidFill>
              </a:rPr>
              <a:t>Organise around outcomes - </a:t>
            </a:r>
            <a:r>
              <a:rPr lang="en-US" b="1" dirty="0" smtClean="0">
                <a:solidFill>
                  <a:srgbClr val="000000"/>
                </a:solidFill>
              </a:rPr>
              <a:t>treat </a:t>
            </a:r>
            <a:r>
              <a:rPr lang="en-US" b="1" dirty="0">
                <a:solidFill>
                  <a:srgbClr val="000000"/>
                </a:solidFill>
              </a:rPr>
              <a:t>geographically dispersed resources as though centrally located </a:t>
            </a:r>
          </a:p>
          <a:p>
            <a:pPr marL="457200" indent="-457200">
              <a:lnSpc>
                <a:spcPct val="120000"/>
              </a:lnSpc>
              <a:defRPr/>
            </a:pPr>
            <a:r>
              <a:rPr lang="en-US" b="1" dirty="0">
                <a:solidFill>
                  <a:srgbClr val="000000"/>
                </a:solidFill>
              </a:rPr>
              <a:t>Build quality in at the source - mistake proof the process, </a:t>
            </a:r>
            <a:r>
              <a:rPr lang="en-US" b="1" dirty="0" smtClean="0">
                <a:solidFill>
                  <a:srgbClr val="000000"/>
                </a:solidFill>
              </a:rPr>
              <a:t>standardize </a:t>
            </a:r>
            <a:r>
              <a:rPr lang="en-US" b="1" dirty="0">
                <a:solidFill>
                  <a:srgbClr val="000000"/>
                </a:solidFill>
              </a:rPr>
              <a:t>on best practices, capture information </a:t>
            </a:r>
            <a:r>
              <a:rPr lang="en-US" b="1" dirty="0" smtClean="0">
                <a:solidFill>
                  <a:srgbClr val="000000"/>
                </a:solidFill>
              </a:rPr>
              <a:t>in digital form at </a:t>
            </a:r>
            <a:r>
              <a:rPr lang="en-US" b="1" dirty="0">
                <a:solidFill>
                  <a:srgbClr val="000000"/>
                </a:solidFill>
              </a:rPr>
              <a:t>the source </a:t>
            </a:r>
          </a:p>
          <a:p>
            <a:pPr marL="457200" indent="-457200">
              <a:lnSpc>
                <a:spcPct val="120000"/>
              </a:lnSpc>
              <a:defRPr/>
            </a:pPr>
            <a:r>
              <a:rPr lang="en-US" b="1" dirty="0" smtClean="0">
                <a:solidFill>
                  <a:srgbClr val="000000"/>
                </a:solidFill>
              </a:rPr>
              <a:t>Find opportunities to cross </a:t>
            </a:r>
            <a:r>
              <a:rPr lang="en-US" b="1" dirty="0">
                <a:solidFill>
                  <a:srgbClr val="000000"/>
                </a:solidFill>
              </a:rPr>
              <a:t>train and use multifunctional workers </a:t>
            </a:r>
          </a:p>
          <a:p>
            <a:pPr marL="457200" indent="-457200">
              <a:lnSpc>
                <a:spcPct val="120000"/>
              </a:lnSpc>
              <a:defRPr/>
            </a:pPr>
            <a:r>
              <a:rPr lang="en-US" b="1" dirty="0" smtClean="0">
                <a:solidFill>
                  <a:srgbClr val="000000"/>
                </a:solidFill>
              </a:rPr>
              <a:t>Reduce </a:t>
            </a:r>
            <a:r>
              <a:rPr lang="en-US" b="1" dirty="0">
                <a:solidFill>
                  <a:srgbClr val="000000"/>
                </a:solidFill>
              </a:rPr>
              <a:t>preparation </a:t>
            </a:r>
            <a:r>
              <a:rPr lang="en-US" b="1" dirty="0" smtClean="0">
                <a:solidFill>
                  <a:srgbClr val="000000"/>
                </a:solidFill>
              </a:rPr>
              <a:t>and waiting times</a:t>
            </a:r>
            <a:endParaRPr lang="en-US" b="1" dirty="0">
              <a:solidFill>
                <a:srgbClr val="000000"/>
              </a:solidFill>
            </a:endParaRPr>
          </a:p>
          <a:p>
            <a:pPr marL="457200" indent="-457200">
              <a:lnSpc>
                <a:spcPct val="120000"/>
              </a:lnSpc>
              <a:defRPr/>
            </a:pPr>
            <a:r>
              <a:rPr lang="en-US" b="1" dirty="0">
                <a:solidFill>
                  <a:srgbClr val="000000"/>
                </a:solidFill>
              </a:rPr>
              <a:t>Use parallel processing </a:t>
            </a:r>
          </a:p>
          <a:p>
            <a:pPr marL="457200" indent="-457200">
              <a:lnSpc>
                <a:spcPct val="120000"/>
              </a:lnSpc>
              <a:defRPr/>
            </a:pPr>
            <a:r>
              <a:rPr lang="en-US" b="1" dirty="0" smtClean="0">
                <a:solidFill>
                  <a:srgbClr val="000000"/>
                </a:solidFill>
              </a:rPr>
              <a:t>Apply </a:t>
            </a:r>
            <a:r>
              <a:rPr lang="en-US" b="1" dirty="0">
                <a:solidFill>
                  <a:srgbClr val="000000"/>
                </a:solidFill>
              </a:rPr>
              <a:t>automation and appropriate technologies </a:t>
            </a:r>
          </a:p>
          <a:p>
            <a:pPr marL="457200" indent="-457200">
              <a:lnSpc>
                <a:spcPct val="120000"/>
              </a:lnSpc>
              <a:defRPr/>
            </a:pPr>
            <a:r>
              <a:rPr lang="en-US" b="1" dirty="0">
                <a:solidFill>
                  <a:srgbClr val="000000"/>
                </a:solidFill>
              </a:rPr>
              <a:t>Use visual process control systems</a:t>
            </a:r>
          </a:p>
          <a:p>
            <a:pPr marL="457200" indent="-457200">
              <a:lnSpc>
                <a:spcPct val="120000"/>
              </a:lnSpc>
              <a:defRPr/>
            </a:pPr>
            <a:r>
              <a:rPr lang="en-US" b="1" dirty="0" smtClean="0">
                <a:solidFill>
                  <a:srgbClr val="000000"/>
                </a:solidFill>
              </a:rPr>
              <a:t>Establish </a:t>
            </a:r>
            <a:r>
              <a:rPr lang="en-US" b="1" dirty="0">
                <a:solidFill>
                  <a:srgbClr val="000000"/>
                </a:solidFill>
              </a:rPr>
              <a:t>a continuous improvement capability and mindset </a:t>
            </a:r>
          </a:p>
          <a:p>
            <a:pPr marL="457200" indent="-457200">
              <a:lnSpc>
                <a:spcPct val="120000"/>
              </a:lnSpc>
              <a:buFont typeface="Arial" charset="0"/>
              <a:buChar char="•"/>
              <a:defRPr/>
            </a:pPr>
            <a:endParaRPr lang="en-US" sz="1800" b="1" dirty="0">
              <a:solidFill>
                <a:srgbClr val="00000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750"/>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Re-engineered Scenario</a:t>
            </a:r>
          </a:p>
        </p:txBody>
      </p:sp>
      <p:pic>
        <p:nvPicPr>
          <p:cNvPr id="110594" name="Picture 2"/>
          <p:cNvPicPr>
            <a:picLocks noChangeAspect="1" noChangeArrowheads="1"/>
          </p:cNvPicPr>
          <p:nvPr/>
        </p:nvPicPr>
        <p:blipFill>
          <a:blip r:embed="rId3" cstate="print"/>
          <a:srcRect/>
          <a:stretch>
            <a:fillRect/>
          </a:stretch>
        </p:blipFill>
        <p:spPr bwMode="auto">
          <a:xfrm>
            <a:off x="503250" y="1394788"/>
            <a:ext cx="8158163" cy="2553318"/>
          </a:xfrm>
          <a:prstGeom prst="rect">
            <a:avLst/>
          </a:prstGeom>
          <a:noFill/>
          <a:ln w="9525">
            <a:noFill/>
            <a:miter lim="800000"/>
            <a:headEnd/>
            <a:tailEnd/>
          </a:ln>
          <a:effectLst/>
        </p:spPr>
      </p:pic>
      <p:sp>
        <p:nvSpPr>
          <p:cNvPr id="9" name="Text Box 112"/>
          <p:cNvSpPr txBox="1">
            <a:spLocks noChangeArrowheads="1"/>
          </p:cNvSpPr>
          <p:nvPr/>
        </p:nvSpPr>
        <p:spPr bwMode="blackWhite">
          <a:xfrm>
            <a:off x="1038226" y="4371975"/>
            <a:ext cx="4857450" cy="276999"/>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a:t>
            </a:r>
            <a:r>
              <a:rPr lang="en-GB" dirty="0" smtClean="0">
                <a:solidFill>
                  <a:srgbClr val="000000"/>
                </a:solidFill>
              </a:rPr>
              <a:t>5</a:t>
            </a:r>
            <a:r>
              <a:rPr lang="en-GB" sz="1800" dirty="0" smtClean="0">
                <a:solidFill>
                  <a:srgbClr val="000000"/>
                </a:solidFill>
              </a:rPr>
              <a:t> </a:t>
            </a:r>
            <a:r>
              <a:rPr lang="en-GB" sz="1800" dirty="0">
                <a:solidFill>
                  <a:srgbClr val="000000"/>
                </a:solidFill>
              </a:rPr>
              <a:t>minutes</a:t>
            </a:r>
          </a:p>
        </p:txBody>
      </p:sp>
    </p:spTree>
    <p:extLst>
      <p:ext uri="{BB962C8B-B14F-4D97-AF65-F5344CB8AC3E}">
        <p14:creationId xmlns:p14="http://schemas.microsoft.com/office/powerpoint/2010/main" val="417450519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Benefits of converting department service to self services</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pPr>
            <a:r>
              <a:rPr lang="en-US" dirty="0" smtClean="0">
                <a:solidFill>
                  <a:srgbClr val="000000"/>
                </a:solidFill>
              </a:rPr>
              <a:t>Anywhere / anytime service delivery at the place and time of convenience to the customer</a:t>
            </a:r>
          </a:p>
          <a:p>
            <a:pPr>
              <a:lnSpc>
                <a:spcPct val="120000"/>
              </a:lnSpc>
            </a:pPr>
            <a:r>
              <a:rPr lang="en-US" dirty="0" smtClean="0">
                <a:solidFill>
                  <a:srgbClr val="000000"/>
                </a:solidFill>
              </a:rPr>
              <a:t>Lower costs to the department on office space, consumables, manpower etc</a:t>
            </a:r>
            <a:endParaRPr lang="en-US" dirty="0">
              <a:solidFill>
                <a:srgbClr val="000000"/>
              </a:solidFill>
            </a:endParaRPr>
          </a:p>
          <a:p>
            <a:pPr>
              <a:lnSpc>
                <a:spcPct val="120000"/>
              </a:lnSpc>
            </a:pPr>
            <a:r>
              <a:rPr lang="en-US" dirty="0" smtClean="0">
                <a:solidFill>
                  <a:srgbClr val="000000"/>
                </a:solidFill>
              </a:rPr>
              <a:t>Reduced queues at department offices</a:t>
            </a:r>
          </a:p>
          <a:p>
            <a:pPr>
              <a:lnSpc>
                <a:spcPct val="120000"/>
              </a:lnSpc>
            </a:pPr>
            <a:r>
              <a:rPr lang="en-US" dirty="0" smtClean="0">
                <a:solidFill>
                  <a:srgbClr val="000000"/>
                </a:solidFill>
              </a:rPr>
              <a:t>Officials can concentrate more on value added service delivery, as they are relieved from no value added tasks</a:t>
            </a:r>
          </a:p>
          <a:p>
            <a:pPr>
              <a:lnSpc>
                <a:spcPct val="120000"/>
              </a:lnSpc>
            </a:pPr>
            <a:r>
              <a:rPr lang="en-US" dirty="0" smtClean="0">
                <a:solidFill>
                  <a:srgbClr val="000000"/>
                </a:solidFill>
              </a:rPr>
              <a:t>Opportunity to explore new channels of service delivery – like railway reservation through Common Service Centres (CSC)</a:t>
            </a:r>
            <a:endParaRPr lang="en-US" dirty="0">
              <a:solidFill>
                <a:srgbClr val="000000"/>
              </a:solidFill>
            </a:endParaRPr>
          </a:p>
        </p:txBody>
      </p:sp>
    </p:spTree>
    <p:extLst>
      <p:ext uri="{BB962C8B-B14F-4D97-AF65-F5344CB8AC3E}">
        <p14:creationId xmlns:p14="http://schemas.microsoft.com/office/powerpoint/2010/main" val="23840663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472440"/>
            <a:ext cx="8282622" cy="891223"/>
          </a:xfrm>
        </p:spPr>
        <p:txBody>
          <a:bodyPr/>
          <a:lstStyle/>
          <a:p>
            <a:r>
              <a:rPr lang="en-US" b="1" dirty="0" smtClean="0">
                <a:solidFill>
                  <a:srgbClr val="000000"/>
                </a:solidFill>
              </a:rPr>
              <a:t>What kind of services can be converted to self services? (1 of 2)</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spcBef>
                <a:spcPts val="600"/>
              </a:spcBef>
            </a:pPr>
            <a:r>
              <a:rPr lang="en-US" dirty="0" smtClean="0">
                <a:solidFill>
                  <a:srgbClr val="000000"/>
                </a:solidFill>
              </a:rPr>
              <a:t>Any service which does not require the citizen to be physically present at the service delivery point</a:t>
            </a:r>
          </a:p>
          <a:p>
            <a:pPr lvl="1">
              <a:lnSpc>
                <a:spcPct val="120000"/>
              </a:lnSpc>
              <a:spcBef>
                <a:spcPts val="600"/>
              </a:spcBef>
            </a:pPr>
            <a:r>
              <a:rPr lang="en-US" sz="2000" dirty="0" smtClean="0">
                <a:solidFill>
                  <a:srgbClr val="000000"/>
                </a:solidFill>
              </a:rPr>
              <a:t>Information services – e.g.: checking status of passport application, looking up past transactions on a particular property (encumbrance)</a:t>
            </a:r>
          </a:p>
          <a:p>
            <a:pPr lvl="1">
              <a:lnSpc>
                <a:spcPct val="120000"/>
              </a:lnSpc>
              <a:spcBef>
                <a:spcPts val="600"/>
              </a:spcBef>
            </a:pPr>
            <a:r>
              <a:rPr lang="en-US" sz="2000" dirty="0" smtClean="0">
                <a:solidFill>
                  <a:srgbClr val="000000"/>
                </a:solidFill>
              </a:rPr>
              <a:t>Compliance services – e.g.: Filing of returns, Filing of company information (MCA21)</a:t>
            </a:r>
          </a:p>
          <a:p>
            <a:pPr lvl="1">
              <a:lnSpc>
                <a:spcPct val="120000"/>
              </a:lnSpc>
              <a:spcBef>
                <a:spcPts val="600"/>
              </a:spcBef>
            </a:pPr>
            <a:r>
              <a:rPr lang="en-US" sz="2000" dirty="0" smtClean="0">
                <a:solidFill>
                  <a:srgbClr val="000000"/>
                </a:solidFill>
              </a:rPr>
              <a:t>Payments – payment of property tax, self assessment Income Tax etc</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val="409185361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What kind of services can be converted to self </a:t>
            </a:r>
            <a:br>
              <a:rPr lang="en-US" b="1" dirty="0" smtClean="0">
                <a:solidFill>
                  <a:srgbClr val="000000"/>
                </a:solidFill>
              </a:rPr>
            </a:br>
            <a:r>
              <a:rPr lang="en-US" b="1" dirty="0" smtClean="0">
                <a:solidFill>
                  <a:srgbClr val="000000"/>
                </a:solidFill>
              </a:rPr>
              <a:t>services? (2 of 2)</a:t>
            </a:r>
          </a:p>
        </p:txBody>
      </p:sp>
      <p:sp>
        <p:nvSpPr>
          <p:cNvPr id="1680387" name="Rectangle 3"/>
          <p:cNvSpPr>
            <a:spLocks noGrp="1" noChangeArrowheads="1"/>
          </p:cNvSpPr>
          <p:nvPr>
            <p:ph idx="1"/>
          </p:nvPr>
        </p:nvSpPr>
        <p:spPr>
          <a:xfrm>
            <a:off x="160338" y="1449392"/>
            <a:ext cx="8821737" cy="4951412"/>
          </a:xfrm>
        </p:spPr>
        <p:txBody>
          <a:bodyPr/>
          <a:lstStyle/>
          <a:p>
            <a:pPr marL="349250" lvl="1" indent="-349250">
              <a:lnSpc>
                <a:spcPct val="120000"/>
              </a:lnSpc>
              <a:spcBef>
                <a:spcPts val="600"/>
              </a:spcBef>
              <a:buSzPct val="100000"/>
              <a:buFont typeface="Arial" pitchFamily="34" charset="0"/>
              <a:buChar char="•"/>
            </a:pPr>
            <a:r>
              <a:rPr lang="en-US" sz="2000" dirty="0" smtClean="0">
                <a:solidFill>
                  <a:srgbClr val="000000"/>
                </a:solidFill>
                <a:ea typeface="+mn-ea"/>
              </a:rPr>
              <a:t>In cases where there is requirement of physical presence of the beneficiary, part of the processing can be made self service:</a:t>
            </a:r>
          </a:p>
          <a:p>
            <a:pPr lvl="1">
              <a:lnSpc>
                <a:spcPct val="120000"/>
              </a:lnSpc>
              <a:spcBef>
                <a:spcPts val="600"/>
              </a:spcBef>
              <a:buSzPct val="100000"/>
            </a:pPr>
            <a:r>
              <a:rPr lang="en-US" sz="2000" dirty="0" smtClean="0">
                <a:solidFill>
                  <a:srgbClr val="000000"/>
                </a:solidFill>
              </a:rPr>
              <a:t>e.g.: Physical verification of the originals of supporting documents is a mandatory requirement in case of passports. The citizen should produce these documents physically at the RPO / Facilitation counter</a:t>
            </a:r>
          </a:p>
          <a:p>
            <a:pPr lvl="1">
              <a:lnSpc>
                <a:spcPct val="120000"/>
              </a:lnSpc>
              <a:spcBef>
                <a:spcPts val="600"/>
              </a:spcBef>
              <a:buSzPct val="100000"/>
            </a:pPr>
            <a:r>
              <a:rPr lang="en-US" sz="2000" dirty="0" smtClean="0">
                <a:solidFill>
                  <a:srgbClr val="000000"/>
                </a:solidFill>
              </a:rPr>
              <a:t>Process re-engineered to allow citizen to upload scanned documents, do basic data entry and book an appointment for physical verification. This reduces the total time taken for physical verification</a:t>
            </a: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val="85039620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Pre-requisites for end to end Self Service </a:t>
            </a:r>
          </a:p>
        </p:txBody>
      </p:sp>
      <p:sp>
        <p:nvSpPr>
          <p:cNvPr id="1680387" name="Rectangle 3"/>
          <p:cNvSpPr>
            <a:spLocks noGrp="1" noChangeArrowheads="1"/>
          </p:cNvSpPr>
          <p:nvPr>
            <p:ph idx="1"/>
          </p:nvPr>
        </p:nvSpPr>
        <p:spPr>
          <a:xfrm>
            <a:off x="160338" y="1363664"/>
            <a:ext cx="6226175" cy="4951412"/>
          </a:xfrm>
        </p:spPr>
        <p:txBody>
          <a:bodyPr/>
          <a:lstStyle/>
          <a:p>
            <a:pPr>
              <a:lnSpc>
                <a:spcPct val="120000"/>
              </a:lnSpc>
            </a:pPr>
            <a:r>
              <a:rPr lang="en-US" sz="1800" dirty="0" smtClean="0">
                <a:solidFill>
                  <a:srgbClr val="000000"/>
                </a:solidFill>
              </a:rPr>
              <a:t>For end to end self service electronically, the following pre-requisites need to be in place</a:t>
            </a:r>
          </a:p>
          <a:p>
            <a:pPr lvl="1">
              <a:lnSpc>
                <a:spcPct val="120000"/>
              </a:lnSpc>
            </a:pPr>
            <a:r>
              <a:rPr lang="en-US" sz="1600" dirty="0" smtClean="0">
                <a:solidFill>
                  <a:srgbClr val="000000"/>
                </a:solidFill>
              </a:rPr>
              <a:t>Equivalence of electronic transactions with manual transactions</a:t>
            </a:r>
          </a:p>
          <a:p>
            <a:pPr lvl="1">
              <a:lnSpc>
                <a:spcPct val="120000"/>
              </a:lnSpc>
            </a:pPr>
            <a:r>
              <a:rPr lang="en-US" sz="1600" dirty="0" smtClean="0">
                <a:solidFill>
                  <a:srgbClr val="000000"/>
                </a:solidFill>
              </a:rPr>
              <a:t>Recognition of electronic records at par with paper records</a:t>
            </a:r>
          </a:p>
          <a:p>
            <a:pPr lvl="1">
              <a:lnSpc>
                <a:spcPct val="120000"/>
              </a:lnSpc>
            </a:pPr>
            <a:r>
              <a:rPr lang="en-US" sz="1600" dirty="0" smtClean="0">
                <a:solidFill>
                  <a:srgbClr val="000000"/>
                </a:solidFill>
              </a:rPr>
              <a:t>Recognition of Digital Signatures and Digitally signed documents at par with handwritten signatures</a:t>
            </a:r>
          </a:p>
          <a:p>
            <a:pPr lvl="1">
              <a:lnSpc>
                <a:spcPct val="120000"/>
              </a:lnSpc>
            </a:pPr>
            <a:r>
              <a:rPr lang="en-US" sz="1600" dirty="0" smtClean="0">
                <a:solidFill>
                  <a:srgbClr val="000000"/>
                </a:solidFill>
              </a:rPr>
              <a:t>Electronic payment infrastructure</a:t>
            </a:r>
          </a:p>
          <a:p>
            <a:pPr lvl="1">
              <a:lnSpc>
                <a:spcPct val="120000"/>
              </a:lnSpc>
            </a:pPr>
            <a:endParaRPr lang="en-US" sz="1600" dirty="0" smtClean="0">
              <a:solidFill>
                <a:srgbClr val="000000"/>
              </a:solidFill>
            </a:endParaRPr>
          </a:p>
          <a:p>
            <a:pPr lvl="1">
              <a:lnSpc>
                <a:spcPct val="120000"/>
              </a:lnSpc>
            </a:pPr>
            <a:endParaRPr lang="en-US" sz="1600" dirty="0" smtClean="0">
              <a:solidFill>
                <a:srgbClr val="000000"/>
              </a:solidFill>
            </a:endParaRPr>
          </a:p>
          <a:p>
            <a:pPr>
              <a:lnSpc>
                <a:spcPct val="120000"/>
              </a:lnSpc>
            </a:pPr>
            <a:r>
              <a:rPr lang="en-US" sz="1800" dirty="0" smtClean="0">
                <a:solidFill>
                  <a:srgbClr val="000000"/>
                </a:solidFill>
              </a:rPr>
              <a:t>Process options should be explored, for more inclusive service delivery considering digital divide in the country</a:t>
            </a:r>
            <a:endParaRPr lang="en-US" sz="1800" dirty="0">
              <a:solidFill>
                <a:srgbClr val="000000"/>
              </a:solidFill>
            </a:endParaRPr>
          </a:p>
          <a:p>
            <a:pPr lvl="1">
              <a:lnSpc>
                <a:spcPct val="120000"/>
              </a:lnSpc>
            </a:pPr>
            <a:r>
              <a:rPr lang="en-US" sz="1600" dirty="0" smtClean="0">
                <a:solidFill>
                  <a:srgbClr val="000000"/>
                </a:solidFill>
              </a:rPr>
              <a:t>e.g.: For citizens without Digital Signature, option to send signed physical copy of ITR-V acknowledgement by post</a:t>
            </a:r>
          </a:p>
          <a:p>
            <a:pPr lvl="1">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
        <p:nvSpPr>
          <p:cNvPr id="5" name="Rounded Rectangular Callout 4"/>
          <p:cNvSpPr/>
          <p:nvPr/>
        </p:nvSpPr>
        <p:spPr bwMode="auto">
          <a:xfrm>
            <a:off x="6989762" y="1585912"/>
            <a:ext cx="1976438" cy="1343025"/>
          </a:xfrm>
          <a:prstGeom prst="wedgeRoundRectCallout">
            <a:avLst>
              <a:gd name="adj1" fmla="val -98906"/>
              <a:gd name="adj2" fmla="val 25715"/>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of these requirements are met by the IT Act 2000, discussed in detail</a:t>
            </a:r>
            <a:r>
              <a:rPr kumimoji="0" lang="en-GB" sz="1600" b="0" i="0" u="none" strike="noStrike" cap="none" normalizeH="0" dirty="0" smtClean="0">
                <a:ln>
                  <a:noFill/>
                </a:ln>
                <a:solidFill>
                  <a:schemeClr val="folHlink"/>
                </a:solidFill>
                <a:effectLst/>
                <a:latin typeface="Arial" charset="0"/>
                <a:cs typeface="Arial" charset="0"/>
              </a:rPr>
              <a:t> in Day 5</a:t>
            </a:r>
            <a:endParaRPr kumimoji="0" lang="en-GB" sz="1600" b="0" i="0" u="none" strike="noStrike" cap="none" normalizeH="0" baseline="0" dirty="0" smtClean="0">
              <a:ln>
                <a:noFill/>
              </a:ln>
              <a:solidFill>
                <a:schemeClr val="folHlink"/>
              </a:solidFill>
              <a:effectLst/>
              <a:latin typeface="Arial" charset="0"/>
              <a:cs typeface="Arial" charset="0"/>
            </a:endParaRPr>
          </a:p>
        </p:txBody>
      </p:sp>
      <p:sp>
        <p:nvSpPr>
          <p:cNvPr id="7" name="Rounded Rectangular Callout 6"/>
          <p:cNvSpPr/>
          <p:nvPr/>
        </p:nvSpPr>
        <p:spPr bwMode="auto">
          <a:xfrm>
            <a:off x="6953242" y="3971925"/>
            <a:ext cx="1976438" cy="1085850"/>
          </a:xfrm>
          <a:prstGeom prst="wedgeRoundRectCallout">
            <a:avLst>
              <a:gd name="adj1" fmla="val -122038"/>
              <a:gd name="adj2" fmla="val -8086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compliance filings (Income Tax, MCA21) requires Digital Signatures</a:t>
            </a:r>
          </a:p>
        </p:txBody>
      </p:sp>
    </p:spTree>
    <p:extLst>
      <p:ext uri="{BB962C8B-B14F-4D97-AF65-F5344CB8AC3E}">
        <p14:creationId xmlns:p14="http://schemas.microsoft.com/office/powerpoint/2010/main" val="558762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17" dur="500"/>
                                        <p:tgtEl>
                                          <p:spTgt spid="1680387">
                                            <p:txEl>
                                              <p:pRg st="7" end="7"/>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20" dur="500"/>
                                        <p:tgtEl>
                                          <p:spTgt spid="16803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Process rework example – MCA21</a:t>
            </a:r>
          </a:p>
        </p:txBody>
      </p:sp>
      <p:sp>
        <p:nvSpPr>
          <p:cNvPr id="1680387" name="Rectangle 3"/>
          <p:cNvSpPr>
            <a:spLocks noGrp="1" noChangeArrowheads="1"/>
          </p:cNvSpPr>
          <p:nvPr>
            <p:ph idx="1"/>
          </p:nvPr>
        </p:nvSpPr>
        <p:spPr>
          <a:xfrm>
            <a:off x="160338" y="1363664"/>
            <a:ext cx="8821737" cy="4951412"/>
          </a:xfrm>
        </p:spPr>
        <p:txBody>
          <a:bodyPr/>
          <a:lstStyle/>
          <a:p>
            <a:pPr>
              <a:lnSpc>
                <a:spcPct val="120000"/>
              </a:lnSpc>
            </a:pPr>
            <a:r>
              <a:rPr lang="en-US" sz="1600" dirty="0">
                <a:solidFill>
                  <a:srgbClr val="000000"/>
                </a:solidFill>
              </a:rPr>
              <a:t>MCA21 is one of the Central Mission Mode Projects, designed for electronic service delivery by the Ministry of Company Affairs (MCA)</a:t>
            </a:r>
          </a:p>
          <a:p>
            <a:pPr>
              <a:lnSpc>
                <a:spcPct val="120000"/>
              </a:lnSpc>
            </a:pPr>
            <a:r>
              <a:rPr lang="en-US" sz="1600" dirty="0">
                <a:solidFill>
                  <a:srgbClr val="000000"/>
                </a:solidFill>
              </a:rPr>
              <a:t>Ministry of Company Affairs’ primary function is the administration of Companies Act, 1956, other allied Acts and rules &amp; regulations framed there-under </a:t>
            </a:r>
          </a:p>
          <a:p>
            <a:pPr>
              <a:lnSpc>
                <a:spcPct val="120000"/>
              </a:lnSpc>
            </a:pPr>
            <a:r>
              <a:rPr lang="en-US" sz="1600" dirty="0">
                <a:solidFill>
                  <a:srgbClr val="000000"/>
                </a:solidFill>
              </a:rPr>
              <a:t>The following services were proposed to be </a:t>
            </a:r>
            <a:r>
              <a:rPr lang="en-US" sz="1600" dirty="0" smtClean="0">
                <a:solidFill>
                  <a:srgbClr val="000000"/>
                </a:solidFill>
              </a:rPr>
              <a:t>made into online self services through </a:t>
            </a:r>
            <a:r>
              <a:rPr lang="en-US" sz="1600" dirty="0">
                <a:solidFill>
                  <a:srgbClr val="000000"/>
                </a:solidFill>
              </a:rPr>
              <a:t>the MCA21 project:</a:t>
            </a:r>
          </a:p>
          <a:p>
            <a:pPr lvl="1">
              <a:lnSpc>
                <a:spcPct val="120000"/>
              </a:lnSpc>
            </a:pPr>
            <a:r>
              <a:rPr lang="en-US" sz="1600" dirty="0">
                <a:solidFill>
                  <a:srgbClr val="000000"/>
                </a:solidFill>
              </a:rPr>
              <a:t>Registration and incorporation of new companies </a:t>
            </a:r>
          </a:p>
          <a:p>
            <a:pPr lvl="1">
              <a:lnSpc>
                <a:spcPct val="120000"/>
              </a:lnSpc>
            </a:pPr>
            <a:r>
              <a:rPr lang="en-US" sz="1600" dirty="0">
                <a:solidFill>
                  <a:srgbClr val="000000"/>
                </a:solidFill>
              </a:rPr>
              <a:t>Filing of Annual Returns and Balance Sheets </a:t>
            </a:r>
          </a:p>
          <a:p>
            <a:pPr lvl="1">
              <a:lnSpc>
                <a:spcPct val="120000"/>
              </a:lnSpc>
            </a:pPr>
            <a:r>
              <a:rPr lang="en-US" sz="1600" dirty="0">
                <a:solidFill>
                  <a:srgbClr val="000000"/>
                </a:solidFill>
              </a:rPr>
              <a:t>Filing of forms for change of names/address/Director’s details </a:t>
            </a:r>
          </a:p>
          <a:p>
            <a:pPr lvl="1">
              <a:lnSpc>
                <a:spcPct val="120000"/>
              </a:lnSpc>
            </a:pPr>
            <a:r>
              <a:rPr lang="en-US" sz="1600" dirty="0">
                <a:solidFill>
                  <a:srgbClr val="000000"/>
                </a:solidFill>
              </a:rPr>
              <a:t>Registration and verification of charges</a:t>
            </a:r>
          </a:p>
          <a:p>
            <a:pPr lvl="1">
              <a:lnSpc>
                <a:spcPct val="120000"/>
              </a:lnSpc>
            </a:pPr>
            <a:r>
              <a:rPr lang="en-US" sz="1600" dirty="0">
                <a:solidFill>
                  <a:srgbClr val="000000"/>
                </a:solidFill>
              </a:rPr>
              <a:t>Inspection of documents </a:t>
            </a:r>
          </a:p>
          <a:p>
            <a:pPr lvl="1">
              <a:lnSpc>
                <a:spcPct val="120000"/>
              </a:lnSpc>
            </a:pPr>
            <a:r>
              <a:rPr lang="en-US" sz="1600" dirty="0">
                <a:solidFill>
                  <a:srgbClr val="000000"/>
                </a:solidFill>
              </a:rPr>
              <a:t>Applications for various statutory services from MCA </a:t>
            </a:r>
          </a:p>
          <a:p>
            <a:pPr lvl="1">
              <a:lnSpc>
                <a:spcPct val="120000"/>
              </a:lnSpc>
            </a:pPr>
            <a:r>
              <a:rPr lang="en-US" sz="1600" dirty="0">
                <a:solidFill>
                  <a:srgbClr val="000000"/>
                </a:solidFill>
              </a:rPr>
              <a:t>Investor grievance redressal </a:t>
            </a: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Tree>
    <p:extLst>
      <p:ext uri="{BB962C8B-B14F-4D97-AF65-F5344CB8AC3E}">
        <p14:creationId xmlns:p14="http://schemas.microsoft.com/office/powerpoint/2010/main" val="222047890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Situation before MCA21 rollout</a:t>
            </a:r>
          </a:p>
        </p:txBody>
      </p:sp>
      <p:sp>
        <p:nvSpPr>
          <p:cNvPr id="7" name="Subtitle 2"/>
          <p:cNvSpPr txBox="1">
            <a:spLocks/>
          </p:cNvSpPr>
          <p:nvPr/>
        </p:nvSpPr>
        <p:spPr>
          <a:xfrm>
            <a:off x="228601" y="1752600"/>
            <a:ext cx="3962399" cy="4419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Company incorporation and compliance filing was done manually at Registrar of Companies (</a:t>
            </a:r>
            <a:r>
              <a:rPr lang="en-US" kern="0" dirty="0" err="1" smtClean="0">
                <a:solidFill>
                  <a:srgbClr val="000000"/>
                </a:solidFill>
                <a:latin typeface="+mn-lt"/>
                <a:cs typeface="+mn-cs"/>
              </a:rPr>
              <a:t>RoC</a:t>
            </a:r>
            <a:r>
              <a:rPr lang="en-US" kern="0" dirty="0" smtClean="0">
                <a:solidFill>
                  <a:srgbClr val="000000"/>
                </a:solidFill>
                <a:latin typeface="+mn-lt"/>
                <a:cs typeface="+mn-cs"/>
              </a:rPr>
              <a:t>) offices in States and Union Territories</a:t>
            </a:r>
          </a:p>
          <a:p>
            <a:pPr marL="34290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Each </a:t>
            </a:r>
            <a:r>
              <a:rPr lang="en-US" kern="0" dirty="0" err="1" smtClean="0">
                <a:solidFill>
                  <a:srgbClr val="000000"/>
                </a:solidFill>
                <a:latin typeface="+mn-lt"/>
                <a:cs typeface="+mn-cs"/>
              </a:rPr>
              <a:t>RoC</a:t>
            </a:r>
            <a:r>
              <a:rPr lang="en-US" kern="0" dirty="0" smtClean="0">
                <a:solidFill>
                  <a:srgbClr val="000000"/>
                </a:solidFill>
                <a:latin typeface="+mn-lt"/>
                <a:cs typeface="+mn-cs"/>
              </a:rPr>
              <a:t> also acted as the registry of records relating to the companies registered with them, which are made available for inspection by members of public on payment of prescribed fee</a:t>
            </a:r>
          </a:p>
        </p:txBody>
      </p:sp>
      <p:sp>
        <p:nvSpPr>
          <p:cNvPr id="8" name="Subtitle 2"/>
          <p:cNvSpPr txBox="1">
            <a:spLocks/>
          </p:cNvSpPr>
          <p:nvPr/>
        </p:nvSpPr>
        <p:spPr>
          <a:xfrm>
            <a:off x="4876800" y="1752600"/>
            <a:ext cx="3962399" cy="4038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sz="1600" kern="0" dirty="0" smtClean="0">
                <a:solidFill>
                  <a:srgbClr val="000000"/>
                </a:solidFill>
                <a:latin typeface="+mn-lt"/>
                <a:cs typeface="+mn-cs"/>
              </a:rPr>
              <a:t>Company data in silos in </a:t>
            </a:r>
            <a:r>
              <a:rPr lang="en-US" sz="1600" kern="0" dirty="0" err="1" smtClean="0">
                <a:solidFill>
                  <a:srgbClr val="000000"/>
                </a:solidFill>
                <a:latin typeface="+mn-lt"/>
                <a:cs typeface="+mn-cs"/>
              </a:rPr>
              <a:t>RoC</a:t>
            </a:r>
            <a:r>
              <a:rPr lang="en-US" sz="1600" kern="0" dirty="0" smtClean="0">
                <a:solidFill>
                  <a:srgbClr val="000000"/>
                </a:solidFill>
                <a:latin typeface="+mn-lt"/>
                <a:cs typeface="+mn-cs"/>
              </a:rPr>
              <a:t> offices in paper form</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Time consuming process for filing and inspection</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Lack of transparency and reduced service levels</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Increased non value adding workload at the </a:t>
            </a:r>
            <a:r>
              <a:rPr lang="en-US" sz="1600" kern="0" dirty="0" err="1" smtClean="0">
                <a:solidFill>
                  <a:srgbClr val="000000"/>
                </a:solidFill>
                <a:latin typeface="+mn-lt"/>
                <a:cs typeface="+mn-cs"/>
              </a:rPr>
              <a:t>RoCs</a:t>
            </a:r>
            <a:endParaRPr lang="en-US" sz="1600"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Investor grievances given low priority</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Difficulty in doing any quantitative analysis of corporate information</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p:txBody>
      </p:sp>
      <p:sp>
        <p:nvSpPr>
          <p:cNvPr id="9" name="Right Arrow 8"/>
          <p:cNvSpPr/>
          <p:nvPr/>
        </p:nvSpPr>
        <p:spPr bwMode="auto">
          <a:xfrm>
            <a:off x="4191000" y="3276600"/>
            <a:ext cx="685800" cy="457200"/>
          </a:xfrm>
          <a:prstGeom prst="rightArrow">
            <a:avLst/>
          </a:prstGeom>
          <a:solidFill>
            <a:schemeClr val="accent1"/>
          </a:solidFill>
          <a:ln w="9525" cap="flat" cmpd="sng" algn="ctr">
            <a:solidFill>
              <a:schemeClr val="bg1"/>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spTree>
    <p:extLst>
      <p:ext uri="{BB962C8B-B14F-4D97-AF65-F5344CB8AC3E}">
        <p14:creationId xmlns:p14="http://schemas.microsoft.com/office/powerpoint/2010/main" val="3258922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linds(horizontal)">
                                      <p:cBhvr>
                                        <p:cTn id="17" dur="500"/>
                                        <p:tgtEl>
                                          <p:spTgt spid="8">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blinds(horizontal)">
                                      <p:cBhvr>
                                        <p:cTn id="20" dur="500"/>
                                        <p:tgtEl>
                                          <p:spTgt spid="8">
                                            <p:txEl>
                                              <p:pRg st="1" end="1"/>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blinds(horizontal)">
                                      <p:cBhvr>
                                        <p:cTn id="23" dur="500"/>
                                        <p:tgtEl>
                                          <p:spTgt spid="8">
                                            <p:txEl>
                                              <p:pRg st="2" end="2"/>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blinds(horizontal)">
                                      <p:cBhvr>
                                        <p:cTn id="26" dur="500"/>
                                        <p:tgtEl>
                                          <p:spTgt spid="8">
                                            <p:txEl>
                                              <p:pRg st="3" end="3"/>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blinds(horizontal)">
                                      <p:cBhvr>
                                        <p:cTn id="29" dur="500"/>
                                        <p:tgtEl>
                                          <p:spTgt spid="8">
                                            <p:txEl>
                                              <p:pRg st="4" end="4"/>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blinds(horizontal)">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(1 of 3)</a:t>
            </a:r>
          </a:p>
        </p:txBody>
      </p:sp>
      <p:sp>
        <p:nvSpPr>
          <p:cNvPr id="1680387" name="Rectangle 3"/>
          <p:cNvSpPr>
            <a:spLocks noGrp="1" noChangeArrowheads="1"/>
          </p:cNvSpPr>
          <p:nvPr>
            <p:ph type="body" idx="4294967295"/>
          </p:nvPr>
        </p:nvSpPr>
        <p:spPr>
          <a:xfrm>
            <a:off x="0" y="1363663"/>
            <a:ext cx="8821738" cy="4951412"/>
          </a:xfrm>
        </p:spPr>
        <p:txBody>
          <a:bodyPr/>
          <a:lstStyle/>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smtClean="0"/>
          </a:p>
          <a:p>
            <a:pPr>
              <a:lnSpc>
                <a:spcPct val="120000"/>
              </a:lnSpc>
            </a:pPr>
            <a:endParaRPr lang="en-US" sz="1800" dirty="0"/>
          </a:p>
        </p:txBody>
      </p:sp>
      <p:sp>
        <p:nvSpPr>
          <p:cNvPr id="5" name="Rectangle 4"/>
          <p:cNvSpPr/>
          <p:nvPr/>
        </p:nvSpPr>
        <p:spPr bwMode="auto">
          <a:xfrm>
            <a:off x="304800" y="1447800"/>
            <a:ext cx="4038600" cy="2209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pic>
        <p:nvPicPr>
          <p:cNvPr id="7" name="Picture 3" descr="C:\Program Files\Microsoft Office\MEDIA\CAGCAT10\j0292020.wmf"/>
          <p:cNvPicPr>
            <a:picLocks noChangeAspect="1" noChangeArrowheads="1"/>
          </p:cNvPicPr>
          <p:nvPr/>
        </p:nvPicPr>
        <p:blipFill>
          <a:blip r:embed="rId3" cstate="print"/>
          <a:srcRect/>
          <a:stretch>
            <a:fillRect/>
          </a:stretch>
        </p:blipFill>
        <p:spPr bwMode="auto">
          <a:xfrm>
            <a:off x="685800" y="2160587"/>
            <a:ext cx="935080" cy="887413"/>
          </a:xfrm>
          <a:prstGeom prst="rect">
            <a:avLst/>
          </a:prstGeom>
          <a:noFill/>
        </p:spPr>
      </p:pic>
      <p:sp>
        <p:nvSpPr>
          <p:cNvPr id="8" name="Rectangle 7"/>
          <p:cNvSpPr/>
          <p:nvPr/>
        </p:nvSpPr>
        <p:spPr bwMode="auto">
          <a:xfrm>
            <a:off x="304800" y="3886200"/>
            <a:ext cx="4038600" cy="1828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endParaRPr lang="en-GB" kern="0" dirty="0" smtClean="0">
              <a:solidFill>
                <a:srgbClr val="000000"/>
              </a:solidFill>
              <a:latin typeface="Arial"/>
              <a:cs typeface="Arial"/>
            </a:endParaRP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Automation of processing at </a:t>
            </a:r>
            <a:r>
              <a:rPr lang="en-GB" kern="0" dirty="0" err="1" smtClean="0">
                <a:solidFill>
                  <a:srgbClr val="000000"/>
                </a:solidFill>
                <a:latin typeface="Arial"/>
                <a:cs typeface="Arial"/>
              </a:rPr>
              <a:t>RoC</a:t>
            </a:r>
            <a:r>
              <a:rPr lang="en-GB" kern="0" dirty="0" smtClean="0">
                <a:solidFill>
                  <a:srgbClr val="000000"/>
                </a:solidFill>
                <a:latin typeface="Arial"/>
                <a:cs typeface="Arial"/>
              </a:rPr>
              <a:t> offices</a:t>
            </a: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Centralised Repository of Company Information</a:t>
            </a:r>
          </a:p>
        </p:txBody>
      </p:sp>
      <p:pic>
        <p:nvPicPr>
          <p:cNvPr id="9" name="Picture 5" descr="C:\Documents and Settings\shote420\Local Settings\Temporary Internet Files\Content.IE5\B0ZW1HH5\MC900088604[1].wmf"/>
          <p:cNvPicPr>
            <a:picLocks noChangeAspect="1" noChangeArrowheads="1"/>
          </p:cNvPicPr>
          <p:nvPr/>
        </p:nvPicPr>
        <p:blipFill>
          <a:blip r:embed="rId4" cstate="print"/>
          <a:srcRect/>
          <a:stretch>
            <a:fillRect/>
          </a:stretch>
        </p:blipFill>
        <p:spPr bwMode="auto">
          <a:xfrm>
            <a:off x="2828925" y="1924017"/>
            <a:ext cx="1209675" cy="1200183"/>
          </a:xfrm>
          <a:prstGeom prst="rect">
            <a:avLst/>
          </a:prstGeom>
          <a:noFill/>
        </p:spPr>
      </p:pic>
      <p:sp>
        <p:nvSpPr>
          <p:cNvPr id="10" name="TextBox 9"/>
          <p:cNvSpPr txBox="1"/>
          <p:nvPr/>
        </p:nvSpPr>
        <p:spPr>
          <a:xfrm>
            <a:off x="609600" y="3200400"/>
            <a:ext cx="1295400" cy="338554"/>
          </a:xfrm>
          <a:prstGeom prst="rect">
            <a:avLst/>
          </a:prstGeom>
          <a:noFill/>
        </p:spPr>
        <p:txBody>
          <a:bodyPr wrap="square" rtlCol="0">
            <a:spAutoFit/>
          </a:bodyPr>
          <a:lstStyle/>
          <a:p>
            <a:r>
              <a:rPr lang="en-GB" sz="1600" dirty="0" smtClean="0"/>
              <a:t>e-Filing </a:t>
            </a:r>
            <a:endParaRPr lang="en-GB" sz="1600" dirty="0"/>
          </a:p>
        </p:txBody>
      </p:sp>
      <p:sp>
        <p:nvSpPr>
          <p:cNvPr id="11" name="TextBox 10"/>
          <p:cNvSpPr txBox="1"/>
          <p:nvPr/>
        </p:nvSpPr>
        <p:spPr>
          <a:xfrm>
            <a:off x="2667000" y="3072825"/>
            <a:ext cx="1447800" cy="584775"/>
          </a:xfrm>
          <a:prstGeom prst="rect">
            <a:avLst/>
          </a:prstGeom>
          <a:noFill/>
        </p:spPr>
        <p:txBody>
          <a:bodyPr wrap="square" rtlCol="0">
            <a:spAutoFit/>
          </a:bodyPr>
          <a:lstStyle/>
          <a:p>
            <a:pPr algn="ctr"/>
            <a:r>
              <a:rPr lang="en-GB" sz="1600" dirty="0" smtClean="0"/>
              <a:t>Facilitation centres</a:t>
            </a:r>
            <a:endParaRPr lang="en-GB" sz="1600" dirty="0"/>
          </a:p>
        </p:txBody>
      </p:sp>
      <p:sp>
        <p:nvSpPr>
          <p:cNvPr id="12" name="TextBox 11"/>
          <p:cNvSpPr txBox="1"/>
          <p:nvPr/>
        </p:nvSpPr>
        <p:spPr>
          <a:xfrm>
            <a:off x="990600" y="1524000"/>
            <a:ext cx="2667000" cy="381000"/>
          </a:xfrm>
          <a:prstGeom prst="rect">
            <a:avLst/>
          </a:prstGeom>
          <a:noFill/>
        </p:spPr>
        <p:txBody>
          <a:bodyPr wrap="square" rtlCol="0">
            <a:spAutoFit/>
          </a:bodyPr>
          <a:lstStyle/>
          <a:p>
            <a:pPr algn="ctr"/>
            <a:r>
              <a:rPr lang="en-GB" b="1" dirty="0" smtClean="0"/>
              <a:t>Front Office</a:t>
            </a:r>
            <a:endParaRPr lang="en-GB" b="1" dirty="0"/>
          </a:p>
        </p:txBody>
      </p:sp>
      <p:sp>
        <p:nvSpPr>
          <p:cNvPr id="13" name="TextBox 12"/>
          <p:cNvSpPr txBox="1"/>
          <p:nvPr/>
        </p:nvSpPr>
        <p:spPr>
          <a:xfrm>
            <a:off x="990600" y="3962400"/>
            <a:ext cx="2667000" cy="381000"/>
          </a:xfrm>
          <a:prstGeom prst="rect">
            <a:avLst/>
          </a:prstGeom>
          <a:noFill/>
        </p:spPr>
        <p:txBody>
          <a:bodyPr wrap="square" rtlCol="0">
            <a:spAutoFit/>
          </a:bodyPr>
          <a:lstStyle/>
          <a:p>
            <a:pPr algn="ctr"/>
            <a:r>
              <a:rPr lang="en-GB" b="1" dirty="0" smtClean="0"/>
              <a:t>Back Office</a:t>
            </a:r>
            <a:endParaRPr lang="en-GB" b="1" dirty="0"/>
          </a:p>
        </p:txBody>
      </p:sp>
      <p:sp>
        <p:nvSpPr>
          <p:cNvPr id="14" name="Subtitle 2"/>
          <p:cNvSpPr txBox="1">
            <a:spLocks/>
          </p:cNvSpPr>
          <p:nvPr/>
        </p:nvSpPr>
        <p:spPr>
          <a:xfrm>
            <a:off x="4724400" y="1447800"/>
            <a:ext cx="4038600" cy="2209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MCA21 portal as the single window for filing of information online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Facilitation centres set up at select location to ease transition from manual to e-filing</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15" name="Subtitle 2"/>
          <p:cNvSpPr txBox="1">
            <a:spLocks/>
          </p:cNvSpPr>
          <p:nvPr/>
        </p:nvSpPr>
        <p:spPr>
          <a:xfrm>
            <a:off x="4724400" y="3886200"/>
            <a:ext cx="4038600" cy="1828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Processing of filings and Internal functions of MCA computerized</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Old records at each </a:t>
            </a:r>
            <a:r>
              <a:rPr lang="en-US" kern="0" dirty="0" err="1" smtClean="0">
                <a:solidFill>
                  <a:srgbClr val="000000"/>
                </a:solidFill>
                <a:latin typeface="+mn-lt"/>
                <a:cs typeface="+mn-cs"/>
              </a:rPr>
              <a:t>RoC</a:t>
            </a:r>
            <a:r>
              <a:rPr lang="en-US" kern="0" dirty="0" smtClean="0">
                <a:solidFill>
                  <a:srgbClr val="000000"/>
                </a:solidFill>
                <a:latin typeface="+mn-lt"/>
                <a:cs typeface="+mn-cs"/>
              </a:rPr>
              <a:t> digitized and made available online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endParaRPr lang="en-US"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extLst>
      <p:ext uri="{BB962C8B-B14F-4D97-AF65-F5344CB8AC3E}">
        <p14:creationId xmlns:p14="http://schemas.microsoft.com/office/powerpoint/2010/main" val="14377043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linds(horizontal)">
                                      <p:cBhvr>
                                        <p:cTn id="33" dur="500"/>
                                        <p:tgtEl>
                                          <p:spTgt spid="1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p:bldP spid="11" grpId="0"/>
      <p:bldP spid="12" grpId="0"/>
      <p:bldP spid="13" grpId="0"/>
      <p:bldP spid="14" grpId="0"/>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(2 of 3)</a:t>
            </a:r>
          </a:p>
        </p:txBody>
      </p:sp>
      <p:pic>
        <p:nvPicPr>
          <p:cNvPr id="7" name="Picture 2"/>
          <p:cNvPicPr>
            <a:picLocks noChangeAspect="1" noChangeArrowheads="1"/>
          </p:cNvPicPr>
          <p:nvPr/>
        </p:nvPicPr>
        <p:blipFill>
          <a:blip r:embed="rId3" cstate="print"/>
          <a:srcRect/>
          <a:stretch>
            <a:fillRect/>
          </a:stretch>
        </p:blipFill>
        <p:spPr bwMode="auto">
          <a:xfrm>
            <a:off x="304800" y="1269768"/>
            <a:ext cx="8368316" cy="5131032"/>
          </a:xfrm>
          <a:prstGeom prst="rect">
            <a:avLst/>
          </a:prstGeom>
          <a:noFill/>
          <a:ln w="9525">
            <a:noFill/>
            <a:miter lim="800000"/>
            <a:headEnd/>
            <a:tailEnd/>
          </a:ln>
          <a:effectLst/>
        </p:spPr>
      </p:pic>
      <p:sp>
        <p:nvSpPr>
          <p:cNvPr id="8" name="TextBox 7"/>
          <p:cNvSpPr txBox="1"/>
          <p:nvPr/>
        </p:nvSpPr>
        <p:spPr>
          <a:xfrm>
            <a:off x="2762232" y="6491288"/>
            <a:ext cx="5257800" cy="307777"/>
          </a:xfrm>
          <a:prstGeom prst="rect">
            <a:avLst/>
          </a:prstGeom>
          <a:noFill/>
        </p:spPr>
        <p:txBody>
          <a:bodyPr wrap="square" rtlCol="0">
            <a:spAutoFit/>
          </a:bodyPr>
          <a:lstStyle/>
          <a:p>
            <a:r>
              <a:rPr lang="en-GB" sz="1400" dirty="0" smtClean="0"/>
              <a:t>Source: MCA21 Process Handbook, Ministry of Company Affairs</a:t>
            </a:r>
            <a:endParaRPr lang="en-GB" sz="1400" dirty="0"/>
          </a:p>
        </p:txBody>
      </p:sp>
    </p:spTree>
    <p:extLst>
      <p:ext uri="{BB962C8B-B14F-4D97-AF65-F5344CB8AC3E}">
        <p14:creationId xmlns:p14="http://schemas.microsoft.com/office/powerpoint/2010/main" val="113772816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(3 of 3) </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dirty="0">
                <a:solidFill>
                  <a:srgbClr val="000000"/>
                </a:solidFill>
              </a:rPr>
              <a:t>E-filing made mandatory, with Digital Signature Certificates</a:t>
            </a:r>
          </a:p>
          <a:p>
            <a:pPr marL="342900" lvl="0" indent="-342900" eaLnBrk="0" hangingPunct="0">
              <a:lnSpc>
                <a:spcPct val="120000"/>
              </a:lnSpc>
              <a:spcAft>
                <a:spcPts val="600"/>
              </a:spcAft>
              <a:buSzPct val="90000"/>
            </a:pPr>
            <a:r>
              <a:rPr lang="en-US" dirty="0">
                <a:solidFill>
                  <a:srgbClr val="000000"/>
                </a:solidFill>
              </a:rPr>
              <a:t>All payments to be made through e-Payments (Online banking / credit cards / payment at designated bank branches) </a:t>
            </a:r>
          </a:p>
          <a:p>
            <a:pPr marL="342900" lvl="0" indent="-342900" eaLnBrk="0" hangingPunct="0">
              <a:lnSpc>
                <a:spcPct val="120000"/>
              </a:lnSpc>
              <a:spcAft>
                <a:spcPts val="600"/>
              </a:spcAft>
              <a:buSzPct val="90000"/>
            </a:pPr>
            <a:r>
              <a:rPr lang="en-US" dirty="0">
                <a:solidFill>
                  <a:srgbClr val="000000"/>
                </a:solidFill>
              </a:rPr>
              <a:t>E-Stamping mandated wherever stamp duty is to be paid</a:t>
            </a:r>
          </a:p>
          <a:p>
            <a:pPr marL="342900" lvl="0" indent="-342900" eaLnBrk="0" hangingPunct="0">
              <a:lnSpc>
                <a:spcPct val="120000"/>
              </a:lnSpc>
              <a:spcAft>
                <a:spcPts val="600"/>
              </a:spcAft>
              <a:buSzPct val="90000"/>
            </a:pPr>
            <a:r>
              <a:rPr lang="en-US" dirty="0">
                <a:solidFill>
                  <a:srgbClr val="000000"/>
                </a:solidFill>
              </a:rPr>
              <a:t>Unique Company Identification Numbers (CIN) assigned to each registered company</a:t>
            </a:r>
          </a:p>
          <a:p>
            <a:pPr marL="342900" lvl="0" indent="-342900" eaLnBrk="0" hangingPunct="0">
              <a:lnSpc>
                <a:spcPct val="120000"/>
              </a:lnSpc>
              <a:spcAft>
                <a:spcPts val="600"/>
              </a:spcAft>
              <a:buSzPct val="90000"/>
            </a:pPr>
            <a:r>
              <a:rPr lang="en-US" dirty="0">
                <a:solidFill>
                  <a:srgbClr val="000000"/>
                </a:solidFill>
              </a:rPr>
              <a:t>Directors of Companies to obtain Director Identification Number (DIN)</a:t>
            </a:r>
          </a:p>
          <a:p>
            <a:pPr marL="342900" lvl="0" indent="-342900" eaLnBrk="0" hangingPunct="0">
              <a:lnSpc>
                <a:spcPct val="120000"/>
              </a:lnSpc>
              <a:spcAft>
                <a:spcPts val="600"/>
              </a:spcAft>
              <a:buSzPct val="90000"/>
            </a:pPr>
            <a:endParaRPr lang="en-US" dirty="0">
              <a:solidFill>
                <a:srgbClr val="000000"/>
              </a:solidFill>
            </a:endParaRPr>
          </a:p>
          <a:p>
            <a:pPr marL="342900" lvl="0" indent="-342900" eaLnBrk="0" hangingPunct="0">
              <a:lnSpc>
                <a:spcPct val="120000"/>
              </a:lnSpc>
              <a:spcAft>
                <a:spcPts val="600"/>
              </a:spcAft>
              <a:buSzPct val="90000"/>
              <a:defRPr/>
            </a:pPr>
            <a:endParaRPr lang="en-US" dirty="0">
              <a:solidFill>
                <a:srgbClr val="000000"/>
              </a:solidFill>
            </a:endParaRPr>
          </a:p>
          <a:p>
            <a:pPr marL="342900" lvl="0" indent="-342900" eaLnBrk="0" hangingPunct="0">
              <a:lnSpc>
                <a:spcPct val="120000"/>
              </a:lnSpc>
              <a:spcAft>
                <a:spcPts val="600"/>
              </a:spcAft>
              <a:buSzPct val="90000"/>
              <a:defRPr/>
            </a:pPr>
            <a:endParaRPr dirty="0">
              <a:solidFill>
                <a:srgbClr val="000000"/>
              </a:solidFill>
            </a:endParaRPr>
          </a:p>
        </p:txBody>
      </p:sp>
      <p:sp>
        <p:nvSpPr>
          <p:cNvPr id="5" name="Rounded Rectangular Callout 4"/>
          <p:cNvSpPr/>
          <p:nvPr/>
        </p:nvSpPr>
        <p:spPr bwMode="auto">
          <a:xfrm>
            <a:off x="3543300" y="4929187"/>
            <a:ext cx="3800475" cy="942975"/>
          </a:xfrm>
          <a:prstGeom prst="wedgeRoundRectCallout">
            <a:avLst>
              <a:gd name="adj1" fmla="val -35119"/>
              <a:gd name="adj2" fmla="val -11557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800" b="0" i="0" u="none" strike="noStrike" cap="none" normalizeH="0" baseline="0" dirty="0" smtClean="0">
                <a:ln>
                  <a:noFill/>
                </a:ln>
                <a:solidFill>
                  <a:schemeClr val="folHlink"/>
                </a:solidFill>
                <a:effectLst/>
                <a:latin typeface="Arial" charset="0"/>
                <a:cs typeface="Arial" charset="0"/>
              </a:rPr>
              <a:t>Now companies can file all their compliance requirements without stepping out of office!!</a:t>
            </a:r>
          </a:p>
        </p:txBody>
      </p:sp>
    </p:spTree>
    <p:extLst>
      <p:ext uri="{BB962C8B-B14F-4D97-AF65-F5344CB8AC3E}">
        <p14:creationId xmlns:p14="http://schemas.microsoft.com/office/powerpoint/2010/main" val="7794377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198783"/>
            <a:ext cx="8805862" cy="1164880"/>
          </a:xfrm>
        </p:spPr>
        <p:txBody>
          <a:bodyPr/>
          <a:lstStyle/>
          <a:p>
            <a:r>
              <a:rPr lang="en-US" sz="2800" b="1" dirty="0" smtClean="0">
                <a:solidFill>
                  <a:srgbClr val="C00000"/>
                </a:solidFill>
              </a:rPr>
              <a:t>Simple Process Redesign Example: Bank Account Opening</a:t>
            </a:r>
          </a:p>
        </p:txBody>
      </p:sp>
      <p:grpSp>
        <p:nvGrpSpPr>
          <p:cNvPr id="5" name="Group 3"/>
          <p:cNvGrpSpPr>
            <a:grpSpLocks/>
          </p:cNvGrpSpPr>
          <p:nvPr/>
        </p:nvGrpSpPr>
        <p:grpSpPr bwMode="auto">
          <a:xfrm>
            <a:off x="-181561" y="1452563"/>
            <a:ext cx="9020761" cy="4803775"/>
            <a:chOff x="-277" y="814"/>
            <a:chExt cx="6036" cy="3458"/>
          </a:xfrm>
        </p:grpSpPr>
        <p:sp>
          <p:nvSpPr>
            <p:cNvPr id="7" name="Rectangle 4"/>
            <p:cNvSpPr>
              <a:spLocks noChangeArrowheads="1"/>
            </p:cNvSpPr>
            <p:nvPr/>
          </p:nvSpPr>
          <p:spPr bwMode="auto">
            <a:xfrm>
              <a:off x="65"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Customer Visits Bank Branch</a:t>
              </a:r>
            </a:p>
          </p:txBody>
        </p:sp>
        <p:sp>
          <p:nvSpPr>
            <p:cNvPr id="8" name="Rectangle 5"/>
            <p:cNvSpPr>
              <a:spLocks noChangeArrowheads="1"/>
            </p:cNvSpPr>
            <p:nvPr/>
          </p:nvSpPr>
          <p:spPr bwMode="auto">
            <a:xfrm>
              <a:off x="41" y="814"/>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9" name="Rectangle 6"/>
            <p:cNvSpPr>
              <a:spLocks noChangeArrowheads="1"/>
            </p:cNvSpPr>
            <p:nvPr/>
          </p:nvSpPr>
          <p:spPr bwMode="auto">
            <a:xfrm>
              <a:off x="3826" y="814"/>
              <a:ext cx="1893" cy="1152"/>
            </a:xfrm>
            <a:prstGeom prst="rect">
              <a:avLst/>
            </a:prstGeom>
            <a:noFill/>
            <a:ln w="9525">
              <a:solidFill>
                <a:schemeClr val="tx1"/>
              </a:solidFill>
              <a:miter lim="800000"/>
              <a:headEnd/>
              <a:tailEnd/>
            </a:ln>
          </p:spPr>
          <p:txBody>
            <a:bodyPr wrap="none" lIns="0" bIns="0" anchor="ctr"/>
            <a:lstStyle/>
            <a:p>
              <a:endParaRPr lang="en-US"/>
            </a:p>
          </p:txBody>
        </p:sp>
        <p:graphicFrame>
          <p:nvGraphicFramePr>
            <p:cNvPr id="10" name="Object 2"/>
            <p:cNvGraphicFramePr>
              <a:graphicFrameLocks noChangeAspect="1"/>
            </p:cNvGraphicFramePr>
            <p:nvPr/>
          </p:nvGraphicFramePr>
          <p:xfrm>
            <a:off x="2688" y="1200"/>
            <a:ext cx="1071" cy="763"/>
          </p:xfrm>
          <a:graphic>
            <a:graphicData uri="http://schemas.openxmlformats.org/presentationml/2006/ole">
              <mc:AlternateContent xmlns:mc="http://schemas.openxmlformats.org/markup-compatibility/2006">
                <mc:Choice xmlns:v="urn:schemas-microsoft-com:vml" Requires="v">
                  <p:oleObj spid="_x0000_s106568" name="Clip" r:id="rId4" imgW="2243750" imgH="2527426" progId="">
                    <p:embed/>
                  </p:oleObj>
                </mc:Choice>
                <mc:Fallback>
                  <p:oleObj name="Clip" r:id="rId4" imgW="2243750" imgH="2527426" progId="">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8" y="1200"/>
                          <a:ext cx="1071" cy="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8"/>
            <p:cNvSpPr>
              <a:spLocks noChangeArrowheads="1"/>
            </p:cNvSpPr>
            <p:nvPr/>
          </p:nvSpPr>
          <p:spPr bwMode="auto">
            <a:xfrm>
              <a:off x="1959" y="1968"/>
              <a:ext cx="1867" cy="328"/>
            </a:xfrm>
            <a:prstGeom prst="rect">
              <a:avLst/>
            </a:prstGeom>
            <a:noFill/>
            <a:ln w="9525">
              <a:noFill/>
              <a:miter lim="800000"/>
              <a:headEnd/>
              <a:tailEnd/>
            </a:ln>
          </p:spPr>
          <p:txBody>
            <a:bodyPr lIns="0" bIns="0"/>
            <a:lstStyle/>
            <a:p>
              <a:pPr eaLnBrk="0" hangingPunct="0"/>
              <a:r>
                <a:rPr lang="en-US" sz="1200" b="1" dirty="0">
                  <a:latin typeface="Tahoma" pitchFamily="34" charset="0"/>
                </a:rPr>
                <a:t>Data is verified by Bank’s officers</a:t>
              </a:r>
            </a:p>
          </p:txBody>
        </p:sp>
        <p:sp>
          <p:nvSpPr>
            <p:cNvPr id="12" name="Rectangle 9"/>
            <p:cNvSpPr>
              <a:spLocks noChangeArrowheads="1"/>
            </p:cNvSpPr>
            <p:nvPr/>
          </p:nvSpPr>
          <p:spPr bwMode="auto">
            <a:xfrm>
              <a:off x="1933" y="1966"/>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13" name="Rectangle 10"/>
            <p:cNvSpPr>
              <a:spLocks noChangeArrowheads="1"/>
            </p:cNvSpPr>
            <p:nvPr/>
          </p:nvSpPr>
          <p:spPr bwMode="auto">
            <a:xfrm>
              <a:off x="3866" y="1968"/>
              <a:ext cx="1893" cy="328"/>
            </a:xfrm>
            <a:prstGeom prst="rect">
              <a:avLst/>
            </a:prstGeom>
            <a:noFill/>
            <a:ln w="9525">
              <a:noFill/>
              <a:miter lim="800000"/>
              <a:headEnd/>
              <a:tailEnd/>
            </a:ln>
          </p:spPr>
          <p:txBody>
            <a:bodyPr lIns="0" bIns="0"/>
            <a:lstStyle/>
            <a:p>
              <a:pPr eaLnBrk="0" hangingPunct="0"/>
              <a:r>
                <a:rPr lang="en-US" sz="1200" b="1" dirty="0">
                  <a:latin typeface="Tahoma" pitchFamily="34" charset="0"/>
                </a:rPr>
                <a:t>Data is uploaded in the Bank’s software</a:t>
              </a:r>
            </a:p>
          </p:txBody>
        </p:sp>
        <p:sp>
          <p:nvSpPr>
            <p:cNvPr id="14" name="Rectangle 11"/>
            <p:cNvSpPr>
              <a:spLocks noChangeArrowheads="1"/>
            </p:cNvSpPr>
            <p:nvPr/>
          </p:nvSpPr>
          <p:spPr bwMode="auto">
            <a:xfrm>
              <a:off x="3826" y="1966"/>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15" name="Rectangle 12"/>
            <p:cNvSpPr>
              <a:spLocks noChangeArrowheads="1"/>
            </p:cNvSpPr>
            <p:nvPr/>
          </p:nvSpPr>
          <p:spPr bwMode="auto">
            <a:xfrm>
              <a:off x="65" y="1968"/>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Centralized data entry team enters customer data in database</a:t>
              </a:r>
            </a:p>
          </p:txBody>
        </p:sp>
        <p:sp>
          <p:nvSpPr>
            <p:cNvPr id="16" name="Rectangle 13"/>
            <p:cNvSpPr>
              <a:spLocks noChangeArrowheads="1"/>
            </p:cNvSpPr>
            <p:nvPr/>
          </p:nvSpPr>
          <p:spPr bwMode="auto">
            <a:xfrm>
              <a:off x="-277" y="1144"/>
              <a:ext cx="1892" cy="1152"/>
            </a:xfrm>
            <a:prstGeom prst="rect">
              <a:avLst/>
            </a:prstGeom>
            <a:noFill/>
            <a:ln w="9525">
              <a:solidFill>
                <a:schemeClr val="tx1"/>
              </a:solidFill>
              <a:miter lim="800000"/>
              <a:headEnd/>
              <a:tailEnd/>
            </a:ln>
          </p:spPr>
          <p:txBody>
            <a:bodyPr wrap="none" lIns="0" bIns="0" anchor="ctr"/>
            <a:lstStyle/>
            <a:p>
              <a:endParaRPr lang="en-US" b="1" dirty="0"/>
            </a:p>
          </p:txBody>
        </p:sp>
        <p:sp>
          <p:nvSpPr>
            <p:cNvPr id="17" name="Rectangle 14"/>
            <p:cNvSpPr>
              <a:spLocks noChangeArrowheads="1"/>
            </p:cNvSpPr>
            <p:nvPr/>
          </p:nvSpPr>
          <p:spPr bwMode="auto">
            <a:xfrm>
              <a:off x="65" y="3120"/>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Signatures of customers are scanned</a:t>
              </a:r>
            </a:p>
          </p:txBody>
        </p:sp>
        <p:sp>
          <p:nvSpPr>
            <p:cNvPr id="18" name="Rectangle 15"/>
            <p:cNvSpPr>
              <a:spLocks noChangeArrowheads="1"/>
            </p:cNvSpPr>
            <p:nvPr/>
          </p:nvSpPr>
          <p:spPr bwMode="auto">
            <a:xfrm>
              <a:off x="41" y="3118"/>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19" name="Rectangle 16"/>
            <p:cNvSpPr>
              <a:spLocks noChangeArrowheads="1"/>
            </p:cNvSpPr>
            <p:nvPr/>
          </p:nvSpPr>
          <p:spPr bwMode="auto">
            <a:xfrm>
              <a:off x="1959" y="3120"/>
              <a:ext cx="1867" cy="533"/>
            </a:xfrm>
            <a:prstGeom prst="rect">
              <a:avLst/>
            </a:prstGeom>
            <a:noFill/>
            <a:ln w="9525">
              <a:noFill/>
              <a:miter lim="800000"/>
              <a:headEnd/>
              <a:tailEnd/>
            </a:ln>
          </p:spPr>
          <p:txBody>
            <a:bodyPr lIns="0" bIns="0"/>
            <a:lstStyle/>
            <a:p>
              <a:pPr eaLnBrk="0" hangingPunct="0"/>
              <a:r>
                <a:rPr lang="en-US" sz="1200" dirty="0">
                  <a:latin typeface="Tahoma" pitchFamily="34" charset="0"/>
                </a:rPr>
                <a:t>ATM Cards &amp; </a:t>
              </a:r>
              <a:r>
                <a:rPr lang="en-US" sz="1200" dirty="0" err="1">
                  <a:latin typeface="Tahoma" pitchFamily="34" charset="0"/>
                </a:rPr>
                <a:t>Cheque</a:t>
              </a:r>
              <a:r>
                <a:rPr lang="en-US" sz="1200" dirty="0">
                  <a:latin typeface="Tahoma" pitchFamily="34" charset="0"/>
                </a:rPr>
                <a:t> Books are printed</a:t>
              </a:r>
            </a:p>
          </p:txBody>
        </p:sp>
        <p:sp>
          <p:nvSpPr>
            <p:cNvPr id="20" name="Rectangle 17"/>
            <p:cNvSpPr>
              <a:spLocks noChangeArrowheads="1"/>
            </p:cNvSpPr>
            <p:nvPr/>
          </p:nvSpPr>
          <p:spPr bwMode="auto">
            <a:xfrm>
              <a:off x="1933" y="3118"/>
              <a:ext cx="1893" cy="1152"/>
            </a:xfrm>
            <a:prstGeom prst="rect">
              <a:avLst/>
            </a:prstGeom>
            <a:noFill/>
            <a:ln w="9525">
              <a:solidFill>
                <a:schemeClr val="tx1"/>
              </a:solidFill>
              <a:miter lim="800000"/>
              <a:headEnd/>
              <a:tailEnd/>
            </a:ln>
          </p:spPr>
          <p:txBody>
            <a:bodyPr wrap="none" lIns="0" bIns="0" anchor="ctr"/>
            <a:lstStyle/>
            <a:p>
              <a:endParaRPr lang="en-US"/>
            </a:p>
          </p:txBody>
        </p:sp>
        <p:graphicFrame>
          <p:nvGraphicFramePr>
            <p:cNvPr id="21" name="Object 3"/>
            <p:cNvGraphicFramePr>
              <a:graphicFrameLocks noChangeAspect="1"/>
            </p:cNvGraphicFramePr>
            <p:nvPr/>
          </p:nvGraphicFramePr>
          <p:xfrm>
            <a:off x="4896" y="1344"/>
            <a:ext cx="690" cy="580"/>
          </p:xfrm>
          <a:graphic>
            <a:graphicData uri="http://schemas.openxmlformats.org/presentationml/2006/ole">
              <mc:AlternateContent xmlns:mc="http://schemas.openxmlformats.org/markup-compatibility/2006">
                <mc:Choice xmlns:v="urn:schemas-microsoft-com:vml" Requires="v">
                  <p:oleObj spid="_x0000_s106569" name="Clip" r:id="rId6" imgW="691286" imgH="769925" progId="">
                    <p:embed/>
                  </p:oleObj>
                </mc:Choice>
                <mc:Fallback>
                  <p:oleObj name="Clip" r:id="rId6" imgW="691286" imgH="769925" progId="">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6" y="1344"/>
                          <a:ext cx="690" cy="5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19"/>
            <p:cNvSpPr>
              <a:spLocks noChangeArrowheads="1"/>
            </p:cNvSpPr>
            <p:nvPr/>
          </p:nvSpPr>
          <p:spPr bwMode="auto">
            <a:xfrm>
              <a:off x="3866" y="3120"/>
              <a:ext cx="1893" cy="328"/>
            </a:xfrm>
            <a:prstGeom prst="rect">
              <a:avLst/>
            </a:prstGeom>
            <a:noFill/>
            <a:ln w="9525">
              <a:noFill/>
              <a:miter lim="800000"/>
              <a:headEnd/>
              <a:tailEnd/>
            </a:ln>
          </p:spPr>
          <p:txBody>
            <a:bodyPr lIns="0" bIns="0"/>
            <a:lstStyle/>
            <a:p>
              <a:pPr eaLnBrk="0" hangingPunct="0"/>
              <a:r>
                <a:rPr lang="en-US" sz="1200" b="1" dirty="0">
                  <a:latin typeface="Tahoma" pitchFamily="34" charset="0"/>
                </a:rPr>
                <a:t>ATM Cards &amp; </a:t>
              </a:r>
              <a:r>
                <a:rPr lang="en-US" sz="1200" b="1" dirty="0" err="1">
                  <a:latin typeface="Tahoma" pitchFamily="34" charset="0"/>
                </a:rPr>
                <a:t>Cheque</a:t>
              </a:r>
              <a:r>
                <a:rPr lang="en-US" sz="1200" b="1" dirty="0">
                  <a:latin typeface="Tahoma" pitchFamily="34" charset="0"/>
                </a:rPr>
                <a:t> books are dispatched by post</a:t>
              </a:r>
            </a:p>
          </p:txBody>
        </p:sp>
        <p:sp>
          <p:nvSpPr>
            <p:cNvPr id="23" name="Rectangle 20"/>
            <p:cNvSpPr>
              <a:spLocks noChangeArrowheads="1"/>
            </p:cNvSpPr>
            <p:nvPr/>
          </p:nvSpPr>
          <p:spPr bwMode="auto">
            <a:xfrm>
              <a:off x="3826" y="3120"/>
              <a:ext cx="1893" cy="1152"/>
            </a:xfrm>
            <a:prstGeom prst="rect">
              <a:avLst/>
            </a:prstGeom>
            <a:noFill/>
            <a:ln w="9525">
              <a:solidFill>
                <a:schemeClr val="tx1"/>
              </a:solidFill>
              <a:miter lim="800000"/>
              <a:headEnd/>
              <a:tailEnd/>
            </a:ln>
          </p:spPr>
          <p:txBody>
            <a:bodyPr wrap="none" lIns="0" bIns="0" anchor="ctr"/>
            <a:lstStyle/>
            <a:p>
              <a:endParaRPr lang="en-US"/>
            </a:p>
          </p:txBody>
        </p:sp>
        <p:sp>
          <p:nvSpPr>
            <p:cNvPr id="24" name="Rectangle 21"/>
            <p:cNvSpPr>
              <a:spLocks noChangeArrowheads="1"/>
            </p:cNvSpPr>
            <p:nvPr/>
          </p:nvSpPr>
          <p:spPr bwMode="auto">
            <a:xfrm>
              <a:off x="1968"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Customer fills up form &amp; hands over all documents</a:t>
              </a:r>
            </a:p>
          </p:txBody>
        </p:sp>
        <p:sp>
          <p:nvSpPr>
            <p:cNvPr id="25" name="Rectangle 22"/>
            <p:cNvSpPr>
              <a:spLocks noChangeArrowheads="1"/>
            </p:cNvSpPr>
            <p:nvPr/>
          </p:nvSpPr>
          <p:spPr bwMode="auto">
            <a:xfrm>
              <a:off x="1936" y="814"/>
              <a:ext cx="1892" cy="1152"/>
            </a:xfrm>
            <a:prstGeom prst="rect">
              <a:avLst/>
            </a:prstGeom>
            <a:noFill/>
            <a:ln w="9525">
              <a:solidFill>
                <a:schemeClr val="tx1"/>
              </a:solidFill>
              <a:miter lim="800000"/>
              <a:headEnd/>
              <a:tailEnd/>
            </a:ln>
          </p:spPr>
          <p:txBody>
            <a:bodyPr wrap="none" lIns="0" bIns="0" anchor="ctr"/>
            <a:lstStyle/>
            <a:p>
              <a:endParaRPr lang="en-US"/>
            </a:p>
          </p:txBody>
        </p:sp>
        <p:sp>
          <p:nvSpPr>
            <p:cNvPr id="26" name="Rectangle 23"/>
            <p:cNvSpPr>
              <a:spLocks noChangeArrowheads="1"/>
            </p:cNvSpPr>
            <p:nvPr/>
          </p:nvSpPr>
          <p:spPr bwMode="auto">
            <a:xfrm>
              <a:off x="3888" y="816"/>
              <a:ext cx="1868" cy="328"/>
            </a:xfrm>
            <a:prstGeom prst="rect">
              <a:avLst/>
            </a:prstGeom>
            <a:noFill/>
            <a:ln w="9525">
              <a:noFill/>
              <a:miter lim="800000"/>
              <a:headEnd/>
              <a:tailEnd/>
            </a:ln>
          </p:spPr>
          <p:txBody>
            <a:bodyPr lIns="0" bIns="0"/>
            <a:lstStyle/>
            <a:p>
              <a:pPr eaLnBrk="0" hangingPunct="0"/>
              <a:r>
                <a:rPr lang="en-US" sz="1200" b="1" dirty="0">
                  <a:latin typeface="Tahoma" pitchFamily="34" charset="0"/>
                </a:rPr>
                <a:t>Form &amp; documents are dispatched to centralized data entry team</a:t>
              </a:r>
            </a:p>
          </p:txBody>
        </p:sp>
        <p:graphicFrame>
          <p:nvGraphicFramePr>
            <p:cNvPr id="27" name="Object 4"/>
            <p:cNvGraphicFramePr>
              <a:graphicFrameLocks noChangeAspect="1"/>
            </p:cNvGraphicFramePr>
            <p:nvPr/>
          </p:nvGraphicFramePr>
          <p:xfrm>
            <a:off x="1056" y="2448"/>
            <a:ext cx="768" cy="561"/>
          </p:xfrm>
          <a:graphic>
            <a:graphicData uri="http://schemas.openxmlformats.org/presentationml/2006/ole">
              <mc:AlternateContent xmlns:mc="http://schemas.openxmlformats.org/markup-compatibility/2006">
                <mc:Choice xmlns:v="urn:schemas-microsoft-com:vml" Requires="v">
                  <p:oleObj spid="_x0000_s106570" name="Clip" r:id="rId8" imgW="1879092" imgH="1674266" progId="">
                    <p:embed/>
                  </p:oleObj>
                </mc:Choice>
                <mc:Fallback>
                  <p:oleObj name="Clip" r:id="rId8" imgW="1879092" imgH="1674266" progId="">
                    <p:embed/>
                    <p:pic>
                      <p:nvPicPr>
                        <p:cNvPr id="0" name="Picture 6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6" y="2448"/>
                          <a:ext cx="768" cy="5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5"/>
            <p:cNvGraphicFramePr>
              <a:graphicFrameLocks noChangeAspect="1"/>
            </p:cNvGraphicFramePr>
            <p:nvPr/>
          </p:nvGraphicFramePr>
          <p:xfrm>
            <a:off x="288" y="2496"/>
            <a:ext cx="768" cy="561"/>
          </p:xfrm>
          <a:graphic>
            <a:graphicData uri="http://schemas.openxmlformats.org/presentationml/2006/ole">
              <mc:AlternateContent xmlns:mc="http://schemas.openxmlformats.org/markup-compatibility/2006">
                <mc:Choice xmlns:v="urn:schemas-microsoft-com:vml" Requires="v">
                  <p:oleObj spid="_x0000_s106571" name="Clip" r:id="rId10" imgW="1879092" imgH="1674266" progId="">
                    <p:embed/>
                  </p:oleObj>
                </mc:Choice>
                <mc:Fallback>
                  <p:oleObj name="Clip" r:id="rId10" imgW="1879092" imgH="1674266" progId="">
                    <p:embed/>
                    <p:pic>
                      <p:nvPicPr>
                        <p:cNvPr id="0" name="Picture 6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 y="2496"/>
                          <a:ext cx="768" cy="5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6"/>
            <p:cNvGraphicFramePr>
              <a:graphicFrameLocks noChangeAspect="1"/>
            </p:cNvGraphicFramePr>
            <p:nvPr/>
          </p:nvGraphicFramePr>
          <p:xfrm>
            <a:off x="3936" y="2352"/>
            <a:ext cx="1310" cy="552"/>
          </p:xfrm>
          <a:graphic>
            <a:graphicData uri="http://schemas.openxmlformats.org/presentationml/2006/ole">
              <mc:AlternateContent xmlns:mc="http://schemas.openxmlformats.org/markup-compatibility/2006">
                <mc:Choice xmlns:v="urn:schemas-microsoft-com:vml" Requires="v">
                  <p:oleObj spid="_x0000_s106572" name="Clip" r:id="rId11" imgW="4582562" imgH="2669263" progId="">
                    <p:embed/>
                  </p:oleObj>
                </mc:Choice>
                <mc:Fallback>
                  <p:oleObj name="Clip" r:id="rId11" imgW="4582562" imgH="2669263" progId="">
                    <p:embed/>
                    <p:pic>
                      <p:nvPicPr>
                        <p:cNvPr id="0" name="Picture 6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36" y="2352"/>
                          <a:ext cx="1310" cy="5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7"/>
            <p:cNvGraphicFramePr>
              <a:graphicFrameLocks noChangeAspect="1"/>
            </p:cNvGraphicFramePr>
            <p:nvPr/>
          </p:nvGraphicFramePr>
          <p:xfrm>
            <a:off x="816" y="3360"/>
            <a:ext cx="1036" cy="762"/>
          </p:xfrm>
          <a:graphic>
            <a:graphicData uri="http://schemas.openxmlformats.org/presentationml/2006/ole">
              <mc:AlternateContent xmlns:mc="http://schemas.openxmlformats.org/markup-compatibility/2006">
                <mc:Choice xmlns:v="urn:schemas-microsoft-com:vml" Requires="v">
                  <p:oleObj spid="_x0000_s106573" name="Clip" r:id="rId13" imgW="4599160" imgH="3384487" progId="">
                    <p:embed/>
                  </p:oleObj>
                </mc:Choice>
                <mc:Fallback>
                  <p:oleObj name="Clip" r:id="rId13" imgW="4599160" imgH="3384487" progId="">
                    <p:embed/>
                    <p:pic>
                      <p:nvPicPr>
                        <p:cNvPr id="0" name="Picture 6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6" y="3360"/>
                          <a:ext cx="1036" cy="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8"/>
            <p:cNvGraphicFramePr>
              <a:graphicFrameLocks noChangeAspect="1"/>
            </p:cNvGraphicFramePr>
            <p:nvPr/>
          </p:nvGraphicFramePr>
          <p:xfrm>
            <a:off x="2688" y="2256"/>
            <a:ext cx="795" cy="763"/>
          </p:xfrm>
          <a:graphic>
            <a:graphicData uri="http://schemas.openxmlformats.org/presentationml/2006/ole">
              <mc:AlternateContent xmlns:mc="http://schemas.openxmlformats.org/markup-compatibility/2006">
                <mc:Choice xmlns:v="urn:schemas-microsoft-com:vml" Requires="v">
                  <p:oleObj spid="_x0000_s106574" name="Clip" r:id="rId15" imgW="2013509" imgH="1930298" progId="">
                    <p:embed/>
                  </p:oleObj>
                </mc:Choice>
                <mc:Fallback>
                  <p:oleObj name="Clip" r:id="rId15" imgW="2013509" imgH="1930298" progId="">
                    <p:embed/>
                    <p:pic>
                      <p:nvPicPr>
                        <p:cNvPr id="0" name="Picture 6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88" y="2256"/>
                          <a:ext cx="795" cy="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2" name="Picture 29" descr="Printer"/>
            <p:cNvPicPr>
              <a:picLocks noChangeAspect="1" noChangeArrowheads="1"/>
            </p:cNvPicPr>
            <p:nvPr/>
          </p:nvPicPr>
          <p:blipFill>
            <a:blip r:embed="rId17" cstate="print"/>
            <a:srcRect/>
            <a:stretch>
              <a:fillRect/>
            </a:stretch>
          </p:blipFill>
          <p:spPr bwMode="auto">
            <a:xfrm>
              <a:off x="3082" y="3382"/>
              <a:ext cx="651" cy="650"/>
            </a:xfrm>
            <a:prstGeom prst="rect">
              <a:avLst/>
            </a:prstGeom>
            <a:noFill/>
            <a:ln w="9525">
              <a:noFill/>
              <a:miter lim="800000"/>
              <a:headEnd/>
              <a:tailEnd/>
            </a:ln>
          </p:spPr>
        </p:pic>
        <p:pic>
          <p:nvPicPr>
            <p:cNvPr id="33" name="Picture 30" descr="printer"/>
            <p:cNvPicPr>
              <a:picLocks noChangeAspect="1" noChangeArrowheads="1"/>
            </p:cNvPicPr>
            <p:nvPr/>
          </p:nvPicPr>
          <p:blipFill>
            <a:blip r:embed="rId18" cstate="print"/>
            <a:srcRect/>
            <a:stretch>
              <a:fillRect/>
            </a:stretch>
          </p:blipFill>
          <p:spPr bwMode="auto">
            <a:xfrm>
              <a:off x="2208" y="3410"/>
              <a:ext cx="768" cy="585"/>
            </a:xfrm>
            <a:prstGeom prst="rect">
              <a:avLst/>
            </a:prstGeom>
            <a:noFill/>
            <a:ln w="9525">
              <a:noFill/>
              <a:miter lim="800000"/>
              <a:headEnd/>
              <a:tailEnd/>
            </a:ln>
          </p:spPr>
        </p:pic>
        <p:pic>
          <p:nvPicPr>
            <p:cNvPr id="34" name="Picture 31" descr="MAILPKG"/>
            <p:cNvPicPr>
              <a:picLocks noChangeAspect="1" noChangeArrowheads="1"/>
            </p:cNvPicPr>
            <p:nvPr/>
          </p:nvPicPr>
          <p:blipFill>
            <a:blip r:embed="rId19" cstate="print"/>
            <a:srcRect/>
            <a:stretch>
              <a:fillRect/>
            </a:stretch>
          </p:blipFill>
          <p:spPr bwMode="auto">
            <a:xfrm>
              <a:off x="4850" y="3399"/>
              <a:ext cx="680" cy="598"/>
            </a:xfrm>
            <a:prstGeom prst="rect">
              <a:avLst/>
            </a:prstGeom>
            <a:noFill/>
            <a:ln w="9525">
              <a:noFill/>
              <a:miter lim="800000"/>
              <a:headEnd/>
              <a:tailEnd/>
            </a:ln>
          </p:spPr>
        </p:pic>
        <p:grpSp>
          <p:nvGrpSpPr>
            <p:cNvPr id="35" name="Group 32"/>
            <p:cNvGrpSpPr>
              <a:grpSpLocks/>
            </p:cNvGrpSpPr>
            <p:nvPr/>
          </p:nvGrpSpPr>
          <p:grpSpPr bwMode="auto">
            <a:xfrm>
              <a:off x="4038" y="3556"/>
              <a:ext cx="712" cy="369"/>
              <a:chOff x="664" y="3618"/>
              <a:chExt cx="281" cy="283"/>
            </a:xfrm>
          </p:grpSpPr>
          <p:sp>
            <p:nvSpPr>
              <p:cNvPr id="37" name="Freeform 33"/>
              <p:cNvSpPr>
                <a:spLocks/>
              </p:cNvSpPr>
              <p:nvPr/>
            </p:nvSpPr>
            <p:spPr bwMode="auto">
              <a:xfrm>
                <a:off x="665" y="3691"/>
                <a:ext cx="271" cy="210"/>
              </a:xfrm>
              <a:custGeom>
                <a:avLst/>
                <a:gdLst>
                  <a:gd name="T0" fmla="*/ 0 w 544"/>
                  <a:gd name="T1" fmla="*/ 1 h 418"/>
                  <a:gd name="T2" fmla="*/ 0 w 544"/>
                  <a:gd name="T3" fmla="*/ 0 h 418"/>
                  <a:gd name="T4" fmla="*/ 0 w 544"/>
                  <a:gd name="T5" fmla="*/ 1 h 418"/>
                  <a:gd name="T6" fmla="*/ 0 w 544"/>
                  <a:gd name="T7" fmla="*/ 1 h 418"/>
                  <a:gd name="T8" fmla="*/ 0 w 544"/>
                  <a:gd name="T9" fmla="*/ 1 h 418"/>
                  <a:gd name="T10" fmla="*/ 0 w 544"/>
                  <a:gd name="T11" fmla="*/ 1 h 418"/>
                  <a:gd name="T12" fmla="*/ 0 w 544"/>
                  <a:gd name="T13" fmla="*/ 1 h 418"/>
                  <a:gd name="T14" fmla="*/ 0 60000 65536"/>
                  <a:gd name="T15" fmla="*/ 0 60000 65536"/>
                  <a:gd name="T16" fmla="*/ 0 60000 65536"/>
                  <a:gd name="T17" fmla="*/ 0 60000 65536"/>
                  <a:gd name="T18" fmla="*/ 0 60000 65536"/>
                  <a:gd name="T19" fmla="*/ 0 60000 65536"/>
                  <a:gd name="T20" fmla="*/ 0 60000 65536"/>
                  <a:gd name="T21" fmla="*/ 0 w 544"/>
                  <a:gd name="T22" fmla="*/ 0 h 418"/>
                  <a:gd name="T23" fmla="*/ 544 w 544"/>
                  <a:gd name="T24" fmla="*/ 418 h 4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4" h="418">
                    <a:moveTo>
                      <a:pt x="0" y="99"/>
                    </a:moveTo>
                    <a:lnTo>
                      <a:pt x="308" y="0"/>
                    </a:lnTo>
                    <a:lnTo>
                      <a:pt x="544" y="37"/>
                    </a:lnTo>
                    <a:lnTo>
                      <a:pt x="538" y="253"/>
                    </a:lnTo>
                    <a:lnTo>
                      <a:pt x="278" y="418"/>
                    </a:lnTo>
                    <a:lnTo>
                      <a:pt x="11" y="328"/>
                    </a:lnTo>
                    <a:lnTo>
                      <a:pt x="0" y="99"/>
                    </a:lnTo>
                    <a:close/>
                  </a:path>
                </a:pathLst>
              </a:custGeom>
              <a:solidFill>
                <a:srgbClr val="000000"/>
              </a:solidFill>
              <a:ln w="9525">
                <a:noFill/>
                <a:round/>
                <a:headEnd/>
                <a:tailEnd/>
              </a:ln>
            </p:spPr>
            <p:txBody>
              <a:bodyPr/>
              <a:lstStyle/>
              <a:p>
                <a:endParaRPr lang="en-US"/>
              </a:p>
            </p:txBody>
          </p:sp>
          <p:sp>
            <p:nvSpPr>
              <p:cNvPr id="38" name="Freeform 34"/>
              <p:cNvSpPr>
                <a:spLocks/>
              </p:cNvSpPr>
              <p:nvPr/>
            </p:nvSpPr>
            <p:spPr bwMode="auto">
              <a:xfrm>
                <a:off x="809" y="3724"/>
                <a:ext cx="117" cy="161"/>
              </a:xfrm>
              <a:custGeom>
                <a:avLst/>
                <a:gdLst>
                  <a:gd name="T0" fmla="*/ 0 w 235"/>
                  <a:gd name="T1" fmla="*/ 1 h 321"/>
                  <a:gd name="T2" fmla="*/ 0 w 235"/>
                  <a:gd name="T3" fmla="*/ 0 h 321"/>
                  <a:gd name="T4" fmla="*/ 0 w 235"/>
                  <a:gd name="T5" fmla="*/ 1 h 321"/>
                  <a:gd name="T6" fmla="*/ 0 w 235"/>
                  <a:gd name="T7" fmla="*/ 1 h 321"/>
                  <a:gd name="T8" fmla="*/ 0 w 235"/>
                  <a:gd name="T9" fmla="*/ 1 h 321"/>
                  <a:gd name="T10" fmla="*/ 0 60000 65536"/>
                  <a:gd name="T11" fmla="*/ 0 60000 65536"/>
                  <a:gd name="T12" fmla="*/ 0 60000 65536"/>
                  <a:gd name="T13" fmla="*/ 0 60000 65536"/>
                  <a:gd name="T14" fmla="*/ 0 60000 65536"/>
                  <a:gd name="T15" fmla="*/ 0 w 235"/>
                  <a:gd name="T16" fmla="*/ 0 h 321"/>
                  <a:gd name="T17" fmla="*/ 235 w 235"/>
                  <a:gd name="T18" fmla="*/ 321 h 321"/>
                </a:gdLst>
                <a:ahLst/>
                <a:cxnLst>
                  <a:cxn ang="T10">
                    <a:pos x="T0" y="T1"/>
                  </a:cxn>
                  <a:cxn ang="T11">
                    <a:pos x="T2" y="T3"/>
                  </a:cxn>
                  <a:cxn ang="T12">
                    <a:pos x="T4" y="T5"/>
                  </a:cxn>
                  <a:cxn ang="T13">
                    <a:pos x="T6" y="T7"/>
                  </a:cxn>
                  <a:cxn ang="T14">
                    <a:pos x="T8" y="T9"/>
                  </a:cxn>
                </a:cxnLst>
                <a:rect l="T15" t="T16" r="T17" b="T18"/>
                <a:pathLst>
                  <a:path w="235" h="321">
                    <a:moveTo>
                      <a:pt x="0" y="108"/>
                    </a:moveTo>
                    <a:lnTo>
                      <a:pt x="235" y="0"/>
                    </a:lnTo>
                    <a:lnTo>
                      <a:pt x="228" y="177"/>
                    </a:lnTo>
                    <a:lnTo>
                      <a:pt x="1" y="321"/>
                    </a:lnTo>
                    <a:lnTo>
                      <a:pt x="0" y="108"/>
                    </a:lnTo>
                    <a:close/>
                  </a:path>
                </a:pathLst>
              </a:custGeom>
              <a:solidFill>
                <a:srgbClr val="BF723F"/>
              </a:solidFill>
              <a:ln w="9525">
                <a:noFill/>
                <a:round/>
                <a:headEnd/>
                <a:tailEnd/>
              </a:ln>
            </p:spPr>
            <p:txBody>
              <a:bodyPr/>
              <a:lstStyle/>
              <a:p>
                <a:endParaRPr lang="en-US"/>
              </a:p>
            </p:txBody>
          </p:sp>
          <p:sp>
            <p:nvSpPr>
              <p:cNvPr id="39" name="Freeform 35"/>
              <p:cNvSpPr>
                <a:spLocks/>
              </p:cNvSpPr>
              <p:nvPr/>
            </p:nvSpPr>
            <p:spPr bwMode="auto">
              <a:xfrm>
                <a:off x="676" y="3751"/>
                <a:ext cx="121" cy="136"/>
              </a:xfrm>
              <a:custGeom>
                <a:avLst/>
                <a:gdLst>
                  <a:gd name="T0" fmla="*/ 0 w 242"/>
                  <a:gd name="T1" fmla="*/ 0 h 270"/>
                  <a:gd name="T2" fmla="*/ 1 w 242"/>
                  <a:gd name="T3" fmla="*/ 1 h 270"/>
                  <a:gd name="T4" fmla="*/ 1 w 242"/>
                  <a:gd name="T5" fmla="*/ 1 h 270"/>
                  <a:gd name="T6" fmla="*/ 1 w 242"/>
                  <a:gd name="T7" fmla="*/ 1 h 270"/>
                  <a:gd name="T8" fmla="*/ 0 w 242"/>
                  <a:gd name="T9" fmla="*/ 0 h 270"/>
                  <a:gd name="T10" fmla="*/ 0 60000 65536"/>
                  <a:gd name="T11" fmla="*/ 0 60000 65536"/>
                  <a:gd name="T12" fmla="*/ 0 60000 65536"/>
                  <a:gd name="T13" fmla="*/ 0 60000 65536"/>
                  <a:gd name="T14" fmla="*/ 0 60000 65536"/>
                  <a:gd name="T15" fmla="*/ 0 w 242"/>
                  <a:gd name="T16" fmla="*/ 0 h 270"/>
                  <a:gd name="T17" fmla="*/ 242 w 242"/>
                  <a:gd name="T18" fmla="*/ 270 h 270"/>
                </a:gdLst>
                <a:ahLst/>
                <a:cxnLst>
                  <a:cxn ang="T10">
                    <a:pos x="T0" y="T1"/>
                  </a:cxn>
                  <a:cxn ang="T11">
                    <a:pos x="T2" y="T3"/>
                  </a:cxn>
                  <a:cxn ang="T12">
                    <a:pos x="T4" y="T5"/>
                  </a:cxn>
                  <a:cxn ang="T13">
                    <a:pos x="T6" y="T7"/>
                  </a:cxn>
                  <a:cxn ang="T14">
                    <a:pos x="T8" y="T9"/>
                  </a:cxn>
                </a:cxnLst>
                <a:rect l="T15" t="T16" r="T17" b="T18"/>
                <a:pathLst>
                  <a:path w="242" h="270">
                    <a:moveTo>
                      <a:pt x="0" y="0"/>
                    </a:moveTo>
                    <a:lnTo>
                      <a:pt x="239" y="57"/>
                    </a:lnTo>
                    <a:lnTo>
                      <a:pt x="242" y="270"/>
                    </a:lnTo>
                    <a:lnTo>
                      <a:pt x="9" y="198"/>
                    </a:lnTo>
                    <a:lnTo>
                      <a:pt x="0" y="0"/>
                    </a:lnTo>
                    <a:close/>
                  </a:path>
                </a:pathLst>
              </a:custGeom>
              <a:solidFill>
                <a:srgbClr val="BF723F"/>
              </a:solidFill>
              <a:ln w="9525">
                <a:noFill/>
                <a:round/>
                <a:headEnd/>
                <a:tailEnd/>
              </a:ln>
            </p:spPr>
            <p:txBody>
              <a:bodyPr/>
              <a:lstStyle/>
              <a:p>
                <a:endParaRPr lang="en-US"/>
              </a:p>
            </p:txBody>
          </p:sp>
          <p:sp>
            <p:nvSpPr>
              <p:cNvPr id="40" name="Freeform 36"/>
              <p:cNvSpPr>
                <a:spLocks/>
              </p:cNvSpPr>
              <p:nvPr/>
            </p:nvSpPr>
            <p:spPr bwMode="auto">
              <a:xfrm>
                <a:off x="685" y="3701"/>
                <a:ext cx="130" cy="69"/>
              </a:xfrm>
              <a:custGeom>
                <a:avLst/>
                <a:gdLst>
                  <a:gd name="T0" fmla="*/ 0 w 260"/>
                  <a:gd name="T1" fmla="*/ 1 h 137"/>
                  <a:gd name="T2" fmla="*/ 1 w 260"/>
                  <a:gd name="T3" fmla="*/ 0 h 137"/>
                  <a:gd name="T4" fmla="*/ 1 w 260"/>
                  <a:gd name="T5" fmla="*/ 1 h 137"/>
                  <a:gd name="T6" fmla="*/ 1 w 260"/>
                  <a:gd name="T7" fmla="*/ 1 h 137"/>
                  <a:gd name="T8" fmla="*/ 0 w 260"/>
                  <a:gd name="T9" fmla="*/ 1 h 137"/>
                  <a:gd name="T10" fmla="*/ 0 60000 65536"/>
                  <a:gd name="T11" fmla="*/ 0 60000 65536"/>
                  <a:gd name="T12" fmla="*/ 0 60000 65536"/>
                  <a:gd name="T13" fmla="*/ 0 60000 65536"/>
                  <a:gd name="T14" fmla="*/ 0 60000 65536"/>
                  <a:gd name="T15" fmla="*/ 0 w 260"/>
                  <a:gd name="T16" fmla="*/ 0 h 137"/>
                  <a:gd name="T17" fmla="*/ 260 w 260"/>
                  <a:gd name="T18" fmla="*/ 137 h 137"/>
                </a:gdLst>
                <a:ahLst/>
                <a:cxnLst>
                  <a:cxn ang="T10">
                    <a:pos x="T0" y="T1"/>
                  </a:cxn>
                  <a:cxn ang="T11">
                    <a:pos x="T2" y="T3"/>
                  </a:cxn>
                  <a:cxn ang="T12">
                    <a:pos x="T4" y="T5"/>
                  </a:cxn>
                  <a:cxn ang="T13">
                    <a:pos x="T6" y="T7"/>
                  </a:cxn>
                  <a:cxn ang="T14">
                    <a:pos x="T8" y="T9"/>
                  </a:cxn>
                </a:cxnLst>
                <a:rect l="T15" t="T16" r="T17" b="T18"/>
                <a:pathLst>
                  <a:path w="260" h="137">
                    <a:moveTo>
                      <a:pt x="0" y="82"/>
                    </a:moveTo>
                    <a:lnTo>
                      <a:pt x="260" y="0"/>
                    </a:lnTo>
                    <a:lnTo>
                      <a:pt x="258" y="124"/>
                    </a:lnTo>
                    <a:lnTo>
                      <a:pt x="233" y="137"/>
                    </a:lnTo>
                    <a:lnTo>
                      <a:pt x="0" y="82"/>
                    </a:lnTo>
                    <a:close/>
                  </a:path>
                </a:pathLst>
              </a:custGeom>
              <a:solidFill>
                <a:srgbClr val="991E00"/>
              </a:solidFill>
              <a:ln w="9525">
                <a:noFill/>
                <a:round/>
                <a:headEnd/>
                <a:tailEnd/>
              </a:ln>
            </p:spPr>
            <p:txBody>
              <a:bodyPr/>
              <a:lstStyle/>
              <a:p>
                <a:endParaRPr lang="en-US"/>
              </a:p>
            </p:txBody>
          </p:sp>
          <p:sp>
            <p:nvSpPr>
              <p:cNvPr id="41" name="Freeform 37"/>
              <p:cNvSpPr>
                <a:spLocks/>
              </p:cNvSpPr>
              <p:nvPr/>
            </p:nvSpPr>
            <p:spPr bwMode="auto">
              <a:xfrm>
                <a:off x="867" y="3725"/>
                <a:ext cx="23" cy="7"/>
              </a:xfrm>
              <a:custGeom>
                <a:avLst/>
                <a:gdLst>
                  <a:gd name="T0" fmla="*/ 1 w 45"/>
                  <a:gd name="T1" fmla="*/ 1 h 14"/>
                  <a:gd name="T2" fmla="*/ 1 w 45"/>
                  <a:gd name="T3" fmla="*/ 1 h 14"/>
                  <a:gd name="T4" fmla="*/ 1 w 45"/>
                  <a:gd name="T5" fmla="*/ 1 h 14"/>
                  <a:gd name="T6" fmla="*/ 1 w 45"/>
                  <a:gd name="T7" fmla="*/ 1 h 14"/>
                  <a:gd name="T8" fmla="*/ 1 w 45"/>
                  <a:gd name="T9" fmla="*/ 1 h 14"/>
                  <a:gd name="T10" fmla="*/ 1 w 45"/>
                  <a:gd name="T11" fmla="*/ 1 h 14"/>
                  <a:gd name="T12" fmla="*/ 1 w 45"/>
                  <a:gd name="T13" fmla="*/ 1 h 14"/>
                  <a:gd name="T14" fmla="*/ 1 w 45"/>
                  <a:gd name="T15" fmla="*/ 0 h 14"/>
                  <a:gd name="T16" fmla="*/ 1 w 45"/>
                  <a:gd name="T17" fmla="*/ 1 h 14"/>
                  <a:gd name="T18" fmla="*/ 0 w 45"/>
                  <a:gd name="T19" fmla="*/ 1 h 14"/>
                  <a:gd name="T20" fmla="*/ 1 w 45"/>
                  <a:gd name="T21" fmla="*/ 1 h 14"/>
                  <a:gd name="T22" fmla="*/ 1 w 45"/>
                  <a:gd name="T23" fmla="*/ 1 h 14"/>
                  <a:gd name="T24" fmla="*/ 1 w 45"/>
                  <a:gd name="T25" fmla="*/ 1 h 14"/>
                  <a:gd name="T26" fmla="*/ 1 w 45"/>
                  <a:gd name="T27" fmla="*/ 1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
                  <a:gd name="T43" fmla="*/ 0 h 14"/>
                  <a:gd name="T44" fmla="*/ 45 w 45"/>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 h="14">
                    <a:moveTo>
                      <a:pt x="27" y="14"/>
                    </a:moveTo>
                    <a:lnTo>
                      <a:pt x="45" y="7"/>
                    </a:lnTo>
                    <a:lnTo>
                      <a:pt x="39" y="6"/>
                    </a:lnTo>
                    <a:lnTo>
                      <a:pt x="32" y="5"/>
                    </a:lnTo>
                    <a:lnTo>
                      <a:pt x="25" y="3"/>
                    </a:lnTo>
                    <a:lnTo>
                      <a:pt x="19" y="1"/>
                    </a:lnTo>
                    <a:lnTo>
                      <a:pt x="12" y="1"/>
                    </a:lnTo>
                    <a:lnTo>
                      <a:pt x="7" y="0"/>
                    </a:lnTo>
                    <a:lnTo>
                      <a:pt x="2" y="1"/>
                    </a:lnTo>
                    <a:lnTo>
                      <a:pt x="0" y="2"/>
                    </a:lnTo>
                    <a:lnTo>
                      <a:pt x="1" y="6"/>
                    </a:lnTo>
                    <a:lnTo>
                      <a:pt x="7" y="9"/>
                    </a:lnTo>
                    <a:lnTo>
                      <a:pt x="16" y="11"/>
                    </a:lnTo>
                    <a:lnTo>
                      <a:pt x="27" y="14"/>
                    </a:lnTo>
                    <a:close/>
                  </a:path>
                </a:pathLst>
              </a:custGeom>
              <a:solidFill>
                <a:srgbClr val="B25619"/>
              </a:solidFill>
              <a:ln w="9525">
                <a:noFill/>
                <a:round/>
                <a:headEnd/>
                <a:tailEnd/>
              </a:ln>
            </p:spPr>
            <p:txBody>
              <a:bodyPr/>
              <a:lstStyle/>
              <a:p>
                <a:endParaRPr lang="en-US"/>
              </a:p>
            </p:txBody>
          </p:sp>
          <p:sp>
            <p:nvSpPr>
              <p:cNvPr id="42" name="Freeform 38"/>
              <p:cNvSpPr>
                <a:spLocks/>
              </p:cNvSpPr>
              <p:nvPr/>
            </p:nvSpPr>
            <p:spPr bwMode="auto">
              <a:xfrm>
                <a:off x="825" y="3701"/>
                <a:ext cx="92" cy="58"/>
              </a:xfrm>
              <a:custGeom>
                <a:avLst/>
                <a:gdLst>
                  <a:gd name="T0" fmla="*/ 0 w 185"/>
                  <a:gd name="T1" fmla="*/ 0 h 117"/>
                  <a:gd name="T2" fmla="*/ 0 w 185"/>
                  <a:gd name="T3" fmla="*/ 0 h 117"/>
                  <a:gd name="T4" fmla="*/ 0 w 185"/>
                  <a:gd name="T5" fmla="*/ 0 h 117"/>
                  <a:gd name="T6" fmla="*/ 0 w 185"/>
                  <a:gd name="T7" fmla="*/ 0 h 117"/>
                  <a:gd name="T8" fmla="*/ 0 w 185"/>
                  <a:gd name="T9" fmla="*/ 0 h 117"/>
                  <a:gd name="T10" fmla="*/ 0 w 185"/>
                  <a:gd name="T11" fmla="*/ 0 h 117"/>
                  <a:gd name="T12" fmla="*/ 0 w 185"/>
                  <a:gd name="T13" fmla="*/ 0 h 117"/>
                  <a:gd name="T14" fmla="*/ 0 w 185"/>
                  <a:gd name="T15" fmla="*/ 0 h 117"/>
                  <a:gd name="T16" fmla="*/ 0 w 185"/>
                  <a:gd name="T17" fmla="*/ 0 h 117"/>
                  <a:gd name="T18" fmla="*/ 0 w 185"/>
                  <a:gd name="T19" fmla="*/ 0 h 117"/>
                  <a:gd name="T20" fmla="*/ 0 w 185"/>
                  <a:gd name="T21" fmla="*/ 0 h 117"/>
                  <a:gd name="T22" fmla="*/ 0 w 185"/>
                  <a:gd name="T23" fmla="*/ 0 h 117"/>
                  <a:gd name="T24" fmla="*/ 0 w 185"/>
                  <a:gd name="T25" fmla="*/ 0 h 117"/>
                  <a:gd name="T26" fmla="*/ 0 w 185"/>
                  <a:gd name="T27" fmla="*/ 0 h 117"/>
                  <a:gd name="T28" fmla="*/ 0 w 185"/>
                  <a:gd name="T29" fmla="*/ 0 h 117"/>
                  <a:gd name="T30" fmla="*/ 0 w 185"/>
                  <a:gd name="T31" fmla="*/ 0 h 117"/>
                  <a:gd name="T32" fmla="*/ 0 w 185"/>
                  <a:gd name="T33" fmla="*/ 0 h 117"/>
                  <a:gd name="T34" fmla="*/ 0 w 185"/>
                  <a:gd name="T35" fmla="*/ 0 h 117"/>
                  <a:gd name="T36" fmla="*/ 0 w 185"/>
                  <a:gd name="T37" fmla="*/ 0 h 117"/>
                  <a:gd name="T38" fmla="*/ 0 w 185"/>
                  <a:gd name="T39" fmla="*/ 0 h 117"/>
                  <a:gd name="T40" fmla="*/ 0 w 185"/>
                  <a:gd name="T41" fmla="*/ 0 h 1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5"/>
                  <a:gd name="T64" fmla="*/ 0 h 117"/>
                  <a:gd name="T65" fmla="*/ 185 w 185"/>
                  <a:gd name="T66" fmla="*/ 117 h 1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5" h="117">
                    <a:moveTo>
                      <a:pt x="149" y="48"/>
                    </a:moveTo>
                    <a:lnTo>
                      <a:pt x="185" y="31"/>
                    </a:lnTo>
                    <a:lnTo>
                      <a:pt x="2" y="0"/>
                    </a:lnTo>
                    <a:lnTo>
                      <a:pt x="0" y="117"/>
                    </a:lnTo>
                    <a:lnTo>
                      <a:pt x="101" y="71"/>
                    </a:lnTo>
                    <a:lnTo>
                      <a:pt x="94" y="68"/>
                    </a:lnTo>
                    <a:lnTo>
                      <a:pt x="86" y="66"/>
                    </a:lnTo>
                    <a:lnTo>
                      <a:pt x="80" y="64"/>
                    </a:lnTo>
                    <a:lnTo>
                      <a:pt x="74" y="60"/>
                    </a:lnTo>
                    <a:lnTo>
                      <a:pt x="70" y="58"/>
                    </a:lnTo>
                    <a:lnTo>
                      <a:pt x="67" y="53"/>
                    </a:lnTo>
                    <a:lnTo>
                      <a:pt x="66" y="50"/>
                    </a:lnTo>
                    <a:lnTo>
                      <a:pt x="68" y="44"/>
                    </a:lnTo>
                    <a:lnTo>
                      <a:pt x="73" y="40"/>
                    </a:lnTo>
                    <a:lnTo>
                      <a:pt x="82" y="38"/>
                    </a:lnTo>
                    <a:lnTo>
                      <a:pt x="93" y="38"/>
                    </a:lnTo>
                    <a:lnTo>
                      <a:pt x="104" y="40"/>
                    </a:lnTo>
                    <a:lnTo>
                      <a:pt x="117" y="42"/>
                    </a:lnTo>
                    <a:lnTo>
                      <a:pt x="129" y="44"/>
                    </a:lnTo>
                    <a:lnTo>
                      <a:pt x="140" y="46"/>
                    </a:lnTo>
                    <a:lnTo>
                      <a:pt x="149" y="48"/>
                    </a:lnTo>
                    <a:close/>
                  </a:path>
                </a:pathLst>
              </a:custGeom>
              <a:solidFill>
                <a:srgbClr val="991E00"/>
              </a:solidFill>
              <a:ln w="9525">
                <a:noFill/>
                <a:round/>
                <a:headEnd/>
                <a:tailEnd/>
              </a:ln>
            </p:spPr>
            <p:txBody>
              <a:bodyPr/>
              <a:lstStyle/>
              <a:p>
                <a:endParaRPr lang="en-US"/>
              </a:p>
            </p:txBody>
          </p:sp>
          <p:sp>
            <p:nvSpPr>
              <p:cNvPr id="43" name="Freeform 39"/>
              <p:cNvSpPr>
                <a:spLocks/>
              </p:cNvSpPr>
              <p:nvPr/>
            </p:nvSpPr>
            <p:spPr bwMode="auto">
              <a:xfrm>
                <a:off x="703" y="3772"/>
                <a:ext cx="60" cy="31"/>
              </a:xfrm>
              <a:custGeom>
                <a:avLst/>
                <a:gdLst>
                  <a:gd name="T0" fmla="*/ 1 w 118"/>
                  <a:gd name="T1" fmla="*/ 1 h 62"/>
                  <a:gd name="T2" fmla="*/ 1 w 118"/>
                  <a:gd name="T3" fmla="*/ 1 h 62"/>
                  <a:gd name="T4" fmla="*/ 1 w 118"/>
                  <a:gd name="T5" fmla="*/ 1 h 62"/>
                  <a:gd name="T6" fmla="*/ 1 w 118"/>
                  <a:gd name="T7" fmla="*/ 1 h 62"/>
                  <a:gd name="T8" fmla="*/ 1 w 118"/>
                  <a:gd name="T9" fmla="*/ 1 h 62"/>
                  <a:gd name="T10" fmla="*/ 1 w 118"/>
                  <a:gd name="T11" fmla="*/ 1 h 62"/>
                  <a:gd name="T12" fmla="*/ 1 w 118"/>
                  <a:gd name="T13" fmla="*/ 1 h 62"/>
                  <a:gd name="T14" fmla="*/ 1 w 118"/>
                  <a:gd name="T15" fmla="*/ 1 h 62"/>
                  <a:gd name="T16" fmla="*/ 1 w 118"/>
                  <a:gd name="T17" fmla="*/ 1 h 62"/>
                  <a:gd name="T18" fmla="*/ 0 w 118"/>
                  <a:gd name="T19" fmla="*/ 1 h 62"/>
                  <a:gd name="T20" fmla="*/ 1 w 118"/>
                  <a:gd name="T21" fmla="*/ 1 h 62"/>
                  <a:gd name="T22" fmla="*/ 1 w 118"/>
                  <a:gd name="T23" fmla="*/ 0 h 62"/>
                  <a:gd name="T24" fmla="*/ 1 w 118"/>
                  <a:gd name="T25" fmla="*/ 1 h 62"/>
                  <a:gd name="T26" fmla="*/ 1 w 118"/>
                  <a:gd name="T27" fmla="*/ 1 h 62"/>
                  <a:gd name="T28" fmla="*/ 1 w 118"/>
                  <a:gd name="T29" fmla="*/ 1 h 62"/>
                  <a:gd name="T30" fmla="*/ 1 w 118"/>
                  <a:gd name="T31" fmla="*/ 1 h 62"/>
                  <a:gd name="T32" fmla="*/ 1 w 118"/>
                  <a:gd name="T33" fmla="*/ 1 h 62"/>
                  <a:gd name="T34" fmla="*/ 1 w 118"/>
                  <a:gd name="T35" fmla="*/ 1 h 62"/>
                  <a:gd name="T36" fmla="*/ 1 w 118"/>
                  <a:gd name="T37" fmla="*/ 1 h 62"/>
                  <a:gd name="T38" fmla="*/ 1 w 118"/>
                  <a:gd name="T39" fmla="*/ 1 h 62"/>
                  <a:gd name="T40" fmla="*/ 1 w 118"/>
                  <a:gd name="T41" fmla="*/ 1 h 62"/>
                  <a:gd name="T42" fmla="*/ 1 w 118"/>
                  <a:gd name="T43" fmla="*/ 1 h 62"/>
                  <a:gd name="T44" fmla="*/ 1 w 118"/>
                  <a:gd name="T45" fmla="*/ 1 h 62"/>
                  <a:gd name="T46" fmla="*/ 1 w 118"/>
                  <a:gd name="T47" fmla="*/ 1 h 62"/>
                  <a:gd name="T48" fmla="*/ 1 w 118"/>
                  <a:gd name="T49" fmla="*/ 1 h 62"/>
                  <a:gd name="T50" fmla="*/ 1 w 118"/>
                  <a:gd name="T51" fmla="*/ 1 h 62"/>
                  <a:gd name="T52" fmla="*/ 1 w 118"/>
                  <a:gd name="T53" fmla="*/ 1 h 62"/>
                  <a:gd name="T54" fmla="*/ 1 w 118"/>
                  <a:gd name="T55" fmla="*/ 1 h 62"/>
                  <a:gd name="T56" fmla="*/ 1 w 118"/>
                  <a:gd name="T57" fmla="*/ 1 h 62"/>
                  <a:gd name="T58" fmla="*/ 1 w 118"/>
                  <a:gd name="T59" fmla="*/ 1 h 62"/>
                  <a:gd name="T60" fmla="*/ 1 w 118"/>
                  <a:gd name="T61" fmla="*/ 1 h 62"/>
                  <a:gd name="T62" fmla="*/ 1 w 118"/>
                  <a:gd name="T63" fmla="*/ 1 h 62"/>
                  <a:gd name="T64" fmla="*/ 1 w 118"/>
                  <a:gd name="T65" fmla="*/ 1 h 62"/>
                  <a:gd name="T66" fmla="*/ 1 w 118"/>
                  <a:gd name="T67" fmla="*/ 1 h 62"/>
                  <a:gd name="T68" fmla="*/ 1 w 118"/>
                  <a:gd name="T69" fmla="*/ 1 h 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8"/>
                  <a:gd name="T106" fmla="*/ 0 h 62"/>
                  <a:gd name="T107" fmla="*/ 118 w 118"/>
                  <a:gd name="T108" fmla="*/ 62 h 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8" h="62">
                    <a:moveTo>
                      <a:pt x="118" y="46"/>
                    </a:moveTo>
                    <a:lnTo>
                      <a:pt x="116" y="53"/>
                    </a:lnTo>
                    <a:lnTo>
                      <a:pt x="111" y="56"/>
                    </a:lnTo>
                    <a:lnTo>
                      <a:pt x="107" y="60"/>
                    </a:lnTo>
                    <a:lnTo>
                      <a:pt x="102" y="61"/>
                    </a:lnTo>
                    <a:lnTo>
                      <a:pt x="96" y="62"/>
                    </a:lnTo>
                    <a:lnTo>
                      <a:pt x="91" y="61"/>
                    </a:lnTo>
                    <a:lnTo>
                      <a:pt x="85" y="60"/>
                    </a:lnTo>
                    <a:lnTo>
                      <a:pt x="79" y="59"/>
                    </a:lnTo>
                    <a:lnTo>
                      <a:pt x="72" y="56"/>
                    </a:lnTo>
                    <a:lnTo>
                      <a:pt x="64" y="54"/>
                    </a:lnTo>
                    <a:lnTo>
                      <a:pt x="54" y="52"/>
                    </a:lnTo>
                    <a:lnTo>
                      <a:pt x="44" y="50"/>
                    </a:lnTo>
                    <a:lnTo>
                      <a:pt x="34" y="47"/>
                    </a:lnTo>
                    <a:lnTo>
                      <a:pt x="25" y="45"/>
                    </a:lnTo>
                    <a:lnTo>
                      <a:pt x="18" y="43"/>
                    </a:lnTo>
                    <a:lnTo>
                      <a:pt x="13" y="41"/>
                    </a:lnTo>
                    <a:lnTo>
                      <a:pt x="6" y="38"/>
                    </a:lnTo>
                    <a:lnTo>
                      <a:pt x="2" y="32"/>
                    </a:lnTo>
                    <a:lnTo>
                      <a:pt x="0" y="24"/>
                    </a:lnTo>
                    <a:lnTo>
                      <a:pt x="0" y="15"/>
                    </a:lnTo>
                    <a:lnTo>
                      <a:pt x="3" y="7"/>
                    </a:lnTo>
                    <a:lnTo>
                      <a:pt x="11" y="1"/>
                    </a:lnTo>
                    <a:lnTo>
                      <a:pt x="20" y="0"/>
                    </a:lnTo>
                    <a:lnTo>
                      <a:pt x="32" y="1"/>
                    </a:lnTo>
                    <a:lnTo>
                      <a:pt x="39" y="2"/>
                    </a:lnTo>
                    <a:lnTo>
                      <a:pt x="46" y="5"/>
                    </a:lnTo>
                    <a:lnTo>
                      <a:pt x="55" y="7"/>
                    </a:lnTo>
                    <a:lnTo>
                      <a:pt x="63" y="9"/>
                    </a:lnTo>
                    <a:lnTo>
                      <a:pt x="72" y="12"/>
                    </a:lnTo>
                    <a:lnTo>
                      <a:pt x="80" y="14"/>
                    </a:lnTo>
                    <a:lnTo>
                      <a:pt x="87" y="16"/>
                    </a:lnTo>
                    <a:lnTo>
                      <a:pt x="93" y="17"/>
                    </a:lnTo>
                    <a:lnTo>
                      <a:pt x="103" y="21"/>
                    </a:lnTo>
                    <a:lnTo>
                      <a:pt x="112" y="27"/>
                    </a:lnTo>
                    <a:lnTo>
                      <a:pt x="118" y="35"/>
                    </a:lnTo>
                    <a:lnTo>
                      <a:pt x="118" y="46"/>
                    </a:lnTo>
                    <a:lnTo>
                      <a:pt x="102" y="43"/>
                    </a:lnTo>
                    <a:lnTo>
                      <a:pt x="102" y="38"/>
                    </a:lnTo>
                    <a:lnTo>
                      <a:pt x="100" y="35"/>
                    </a:lnTo>
                    <a:lnTo>
                      <a:pt x="96" y="32"/>
                    </a:lnTo>
                    <a:lnTo>
                      <a:pt x="92" y="31"/>
                    </a:lnTo>
                    <a:lnTo>
                      <a:pt x="88" y="30"/>
                    </a:lnTo>
                    <a:lnTo>
                      <a:pt x="80" y="28"/>
                    </a:lnTo>
                    <a:lnTo>
                      <a:pt x="71" y="25"/>
                    </a:lnTo>
                    <a:lnTo>
                      <a:pt x="59" y="22"/>
                    </a:lnTo>
                    <a:lnTo>
                      <a:pt x="49" y="20"/>
                    </a:lnTo>
                    <a:lnTo>
                      <a:pt x="39" y="17"/>
                    </a:lnTo>
                    <a:lnTo>
                      <a:pt x="32" y="15"/>
                    </a:lnTo>
                    <a:lnTo>
                      <a:pt x="27" y="14"/>
                    </a:lnTo>
                    <a:lnTo>
                      <a:pt x="23" y="14"/>
                    </a:lnTo>
                    <a:lnTo>
                      <a:pt x="19" y="14"/>
                    </a:lnTo>
                    <a:lnTo>
                      <a:pt x="16" y="16"/>
                    </a:lnTo>
                    <a:lnTo>
                      <a:pt x="13" y="20"/>
                    </a:lnTo>
                    <a:lnTo>
                      <a:pt x="13" y="23"/>
                    </a:lnTo>
                    <a:lnTo>
                      <a:pt x="15" y="27"/>
                    </a:lnTo>
                    <a:lnTo>
                      <a:pt x="17" y="29"/>
                    </a:lnTo>
                    <a:lnTo>
                      <a:pt x="19" y="30"/>
                    </a:lnTo>
                    <a:lnTo>
                      <a:pt x="23" y="31"/>
                    </a:lnTo>
                    <a:lnTo>
                      <a:pt x="31" y="33"/>
                    </a:lnTo>
                    <a:lnTo>
                      <a:pt x="41" y="36"/>
                    </a:lnTo>
                    <a:lnTo>
                      <a:pt x="53" y="38"/>
                    </a:lnTo>
                    <a:lnTo>
                      <a:pt x="64" y="41"/>
                    </a:lnTo>
                    <a:lnTo>
                      <a:pt x="73" y="44"/>
                    </a:lnTo>
                    <a:lnTo>
                      <a:pt x="81" y="46"/>
                    </a:lnTo>
                    <a:lnTo>
                      <a:pt x="86" y="47"/>
                    </a:lnTo>
                    <a:lnTo>
                      <a:pt x="91" y="48"/>
                    </a:lnTo>
                    <a:lnTo>
                      <a:pt x="95" y="48"/>
                    </a:lnTo>
                    <a:lnTo>
                      <a:pt x="100" y="47"/>
                    </a:lnTo>
                    <a:lnTo>
                      <a:pt x="102" y="43"/>
                    </a:lnTo>
                    <a:lnTo>
                      <a:pt x="118" y="46"/>
                    </a:lnTo>
                    <a:close/>
                  </a:path>
                </a:pathLst>
              </a:custGeom>
              <a:solidFill>
                <a:srgbClr val="000000"/>
              </a:solidFill>
              <a:ln w="9525">
                <a:noFill/>
                <a:round/>
                <a:headEnd/>
                <a:tailEnd/>
              </a:ln>
            </p:spPr>
            <p:txBody>
              <a:bodyPr/>
              <a:lstStyle/>
              <a:p>
                <a:endParaRPr lang="en-US"/>
              </a:p>
            </p:txBody>
          </p:sp>
          <p:sp>
            <p:nvSpPr>
              <p:cNvPr id="44" name="Freeform 40"/>
              <p:cNvSpPr>
                <a:spLocks/>
              </p:cNvSpPr>
              <p:nvPr/>
            </p:nvSpPr>
            <p:spPr bwMode="auto">
              <a:xfrm>
                <a:off x="740" y="3622"/>
                <a:ext cx="205" cy="148"/>
              </a:xfrm>
              <a:custGeom>
                <a:avLst/>
                <a:gdLst>
                  <a:gd name="T0" fmla="*/ 0 w 411"/>
                  <a:gd name="T1" fmla="*/ 1 h 295"/>
                  <a:gd name="T2" fmla="*/ 0 w 411"/>
                  <a:gd name="T3" fmla="*/ 1 h 295"/>
                  <a:gd name="T4" fmla="*/ 0 w 411"/>
                  <a:gd name="T5" fmla="*/ 1 h 295"/>
                  <a:gd name="T6" fmla="*/ 0 w 411"/>
                  <a:gd name="T7" fmla="*/ 1 h 295"/>
                  <a:gd name="T8" fmla="*/ 0 w 411"/>
                  <a:gd name="T9" fmla="*/ 1 h 295"/>
                  <a:gd name="T10" fmla="*/ 0 w 411"/>
                  <a:gd name="T11" fmla="*/ 1 h 295"/>
                  <a:gd name="T12" fmla="*/ 0 w 411"/>
                  <a:gd name="T13" fmla="*/ 1 h 295"/>
                  <a:gd name="T14" fmla="*/ 0 w 411"/>
                  <a:gd name="T15" fmla="*/ 1 h 295"/>
                  <a:gd name="T16" fmla="*/ 0 w 411"/>
                  <a:gd name="T17" fmla="*/ 1 h 295"/>
                  <a:gd name="T18" fmla="*/ 0 w 411"/>
                  <a:gd name="T19" fmla="*/ 1 h 295"/>
                  <a:gd name="T20" fmla="*/ 0 w 411"/>
                  <a:gd name="T21" fmla="*/ 1 h 295"/>
                  <a:gd name="T22" fmla="*/ 0 w 411"/>
                  <a:gd name="T23" fmla="*/ 1 h 295"/>
                  <a:gd name="T24" fmla="*/ 0 w 411"/>
                  <a:gd name="T25" fmla="*/ 1 h 295"/>
                  <a:gd name="T26" fmla="*/ 0 w 411"/>
                  <a:gd name="T27" fmla="*/ 1 h 295"/>
                  <a:gd name="T28" fmla="*/ 0 w 411"/>
                  <a:gd name="T29" fmla="*/ 1 h 295"/>
                  <a:gd name="T30" fmla="*/ 0 w 411"/>
                  <a:gd name="T31" fmla="*/ 1 h 295"/>
                  <a:gd name="T32" fmla="*/ 0 w 411"/>
                  <a:gd name="T33" fmla="*/ 1 h 295"/>
                  <a:gd name="T34" fmla="*/ 0 w 411"/>
                  <a:gd name="T35" fmla="*/ 1 h 295"/>
                  <a:gd name="T36" fmla="*/ 0 w 411"/>
                  <a:gd name="T37" fmla="*/ 1 h 295"/>
                  <a:gd name="T38" fmla="*/ 0 w 411"/>
                  <a:gd name="T39" fmla="*/ 1 h 295"/>
                  <a:gd name="T40" fmla="*/ 0 w 411"/>
                  <a:gd name="T41" fmla="*/ 1 h 295"/>
                  <a:gd name="T42" fmla="*/ 0 w 411"/>
                  <a:gd name="T43" fmla="*/ 1 h 295"/>
                  <a:gd name="T44" fmla="*/ 0 w 411"/>
                  <a:gd name="T45" fmla="*/ 1 h 295"/>
                  <a:gd name="T46" fmla="*/ 0 w 411"/>
                  <a:gd name="T47" fmla="*/ 1 h 295"/>
                  <a:gd name="T48" fmla="*/ 0 w 411"/>
                  <a:gd name="T49" fmla="*/ 1 h 295"/>
                  <a:gd name="T50" fmla="*/ 0 w 411"/>
                  <a:gd name="T51" fmla="*/ 1 h 295"/>
                  <a:gd name="T52" fmla="*/ 0 w 411"/>
                  <a:gd name="T53" fmla="*/ 1 h 295"/>
                  <a:gd name="T54" fmla="*/ 0 w 411"/>
                  <a:gd name="T55" fmla="*/ 1 h 295"/>
                  <a:gd name="T56" fmla="*/ 0 w 411"/>
                  <a:gd name="T57" fmla="*/ 1 h 295"/>
                  <a:gd name="T58" fmla="*/ 0 w 411"/>
                  <a:gd name="T59" fmla="*/ 1 h 295"/>
                  <a:gd name="T60" fmla="*/ 0 w 411"/>
                  <a:gd name="T61" fmla="*/ 1 h 295"/>
                  <a:gd name="T62" fmla="*/ 0 w 411"/>
                  <a:gd name="T63" fmla="*/ 1 h 295"/>
                  <a:gd name="T64" fmla="*/ 0 w 411"/>
                  <a:gd name="T65" fmla="*/ 1 h 295"/>
                  <a:gd name="T66" fmla="*/ 0 w 411"/>
                  <a:gd name="T67" fmla="*/ 1 h 295"/>
                  <a:gd name="T68" fmla="*/ 0 w 411"/>
                  <a:gd name="T69" fmla="*/ 1 h 295"/>
                  <a:gd name="T70" fmla="*/ 0 w 411"/>
                  <a:gd name="T71" fmla="*/ 1 h 295"/>
                  <a:gd name="T72" fmla="*/ 0 w 411"/>
                  <a:gd name="T73" fmla="*/ 1 h 2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11"/>
                  <a:gd name="T112" fmla="*/ 0 h 295"/>
                  <a:gd name="T113" fmla="*/ 411 w 411"/>
                  <a:gd name="T114" fmla="*/ 295 h 2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11" h="295">
                    <a:moveTo>
                      <a:pt x="0" y="211"/>
                    </a:moveTo>
                    <a:lnTo>
                      <a:pt x="8" y="199"/>
                    </a:lnTo>
                    <a:lnTo>
                      <a:pt x="17" y="187"/>
                    </a:lnTo>
                    <a:lnTo>
                      <a:pt x="28" y="174"/>
                    </a:lnTo>
                    <a:lnTo>
                      <a:pt x="40" y="159"/>
                    </a:lnTo>
                    <a:lnTo>
                      <a:pt x="53" y="144"/>
                    </a:lnTo>
                    <a:lnTo>
                      <a:pt x="67" y="129"/>
                    </a:lnTo>
                    <a:lnTo>
                      <a:pt x="81" y="113"/>
                    </a:lnTo>
                    <a:lnTo>
                      <a:pt x="96" y="96"/>
                    </a:lnTo>
                    <a:lnTo>
                      <a:pt x="111" y="80"/>
                    </a:lnTo>
                    <a:lnTo>
                      <a:pt x="126" y="65"/>
                    </a:lnTo>
                    <a:lnTo>
                      <a:pt x="141" y="52"/>
                    </a:lnTo>
                    <a:lnTo>
                      <a:pt x="155" y="38"/>
                    </a:lnTo>
                    <a:lnTo>
                      <a:pt x="169" y="26"/>
                    </a:lnTo>
                    <a:lnTo>
                      <a:pt x="183" y="16"/>
                    </a:lnTo>
                    <a:lnTo>
                      <a:pt x="197" y="7"/>
                    </a:lnTo>
                    <a:lnTo>
                      <a:pt x="208" y="0"/>
                    </a:lnTo>
                    <a:lnTo>
                      <a:pt x="218" y="1"/>
                    </a:lnTo>
                    <a:lnTo>
                      <a:pt x="227" y="3"/>
                    </a:lnTo>
                    <a:lnTo>
                      <a:pt x="240" y="5"/>
                    </a:lnTo>
                    <a:lnTo>
                      <a:pt x="252" y="8"/>
                    </a:lnTo>
                    <a:lnTo>
                      <a:pt x="266" y="10"/>
                    </a:lnTo>
                    <a:lnTo>
                      <a:pt x="280" y="14"/>
                    </a:lnTo>
                    <a:lnTo>
                      <a:pt x="295" y="17"/>
                    </a:lnTo>
                    <a:lnTo>
                      <a:pt x="310" y="19"/>
                    </a:lnTo>
                    <a:lnTo>
                      <a:pt x="325" y="23"/>
                    </a:lnTo>
                    <a:lnTo>
                      <a:pt x="340" y="26"/>
                    </a:lnTo>
                    <a:lnTo>
                      <a:pt x="353" y="30"/>
                    </a:lnTo>
                    <a:lnTo>
                      <a:pt x="366" y="32"/>
                    </a:lnTo>
                    <a:lnTo>
                      <a:pt x="379" y="34"/>
                    </a:lnTo>
                    <a:lnTo>
                      <a:pt x="389" y="37"/>
                    </a:lnTo>
                    <a:lnTo>
                      <a:pt x="398" y="39"/>
                    </a:lnTo>
                    <a:lnTo>
                      <a:pt x="405" y="40"/>
                    </a:lnTo>
                    <a:lnTo>
                      <a:pt x="355" y="92"/>
                    </a:lnTo>
                    <a:lnTo>
                      <a:pt x="362" y="94"/>
                    </a:lnTo>
                    <a:lnTo>
                      <a:pt x="368" y="96"/>
                    </a:lnTo>
                    <a:lnTo>
                      <a:pt x="376" y="98"/>
                    </a:lnTo>
                    <a:lnTo>
                      <a:pt x="383" y="100"/>
                    </a:lnTo>
                    <a:lnTo>
                      <a:pt x="391" y="102"/>
                    </a:lnTo>
                    <a:lnTo>
                      <a:pt x="398" y="105"/>
                    </a:lnTo>
                    <a:lnTo>
                      <a:pt x="405" y="108"/>
                    </a:lnTo>
                    <a:lnTo>
                      <a:pt x="411" y="110"/>
                    </a:lnTo>
                    <a:lnTo>
                      <a:pt x="401" y="122"/>
                    </a:lnTo>
                    <a:lnTo>
                      <a:pt x="387" y="131"/>
                    </a:lnTo>
                    <a:lnTo>
                      <a:pt x="370" y="139"/>
                    </a:lnTo>
                    <a:lnTo>
                      <a:pt x="350" y="146"/>
                    </a:lnTo>
                    <a:lnTo>
                      <a:pt x="330" y="153"/>
                    </a:lnTo>
                    <a:lnTo>
                      <a:pt x="313" y="159"/>
                    </a:lnTo>
                    <a:lnTo>
                      <a:pt x="297" y="167"/>
                    </a:lnTo>
                    <a:lnTo>
                      <a:pt x="286" y="175"/>
                    </a:lnTo>
                    <a:lnTo>
                      <a:pt x="276" y="184"/>
                    </a:lnTo>
                    <a:lnTo>
                      <a:pt x="266" y="196"/>
                    </a:lnTo>
                    <a:lnTo>
                      <a:pt x="253" y="209"/>
                    </a:lnTo>
                    <a:lnTo>
                      <a:pt x="240" y="224"/>
                    </a:lnTo>
                    <a:lnTo>
                      <a:pt x="227" y="242"/>
                    </a:lnTo>
                    <a:lnTo>
                      <a:pt x="214" y="259"/>
                    </a:lnTo>
                    <a:lnTo>
                      <a:pt x="202" y="276"/>
                    </a:lnTo>
                    <a:lnTo>
                      <a:pt x="192" y="295"/>
                    </a:lnTo>
                    <a:lnTo>
                      <a:pt x="183" y="291"/>
                    </a:lnTo>
                    <a:lnTo>
                      <a:pt x="173" y="287"/>
                    </a:lnTo>
                    <a:lnTo>
                      <a:pt x="161" y="281"/>
                    </a:lnTo>
                    <a:lnTo>
                      <a:pt x="149" y="275"/>
                    </a:lnTo>
                    <a:lnTo>
                      <a:pt x="136" y="269"/>
                    </a:lnTo>
                    <a:lnTo>
                      <a:pt x="122" y="262"/>
                    </a:lnTo>
                    <a:lnTo>
                      <a:pt x="107" y="255"/>
                    </a:lnTo>
                    <a:lnTo>
                      <a:pt x="93" y="249"/>
                    </a:lnTo>
                    <a:lnTo>
                      <a:pt x="78" y="243"/>
                    </a:lnTo>
                    <a:lnTo>
                      <a:pt x="65" y="236"/>
                    </a:lnTo>
                    <a:lnTo>
                      <a:pt x="51" y="230"/>
                    </a:lnTo>
                    <a:lnTo>
                      <a:pt x="38" y="225"/>
                    </a:lnTo>
                    <a:lnTo>
                      <a:pt x="27" y="220"/>
                    </a:lnTo>
                    <a:lnTo>
                      <a:pt x="16" y="216"/>
                    </a:lnTo>
                    <a:lnTo>
                      <a:pt x="7" y="213"/>
                    </a:lnTo>
                    <a:lnTo>
                      <a:pt x="0" y="211"/>
                    </a:lnTo>
                    <a:close/>
                  </a:path>
                </a:pathLst>
              </a:custGeom>
              <a:solidFill>
                <a:srgbClr val="000000"/>
              </a:solidFill>
              <a:ln w="9525">
                <a:noFill/>
                <a:round/>
                <a:headEnd/>
                <a:tailEnd/>
              </a:ln>
            </p:spPr>
            <p:txBody>
              <a:bodyPr/>
              <a:lstStyle/>
              <a:p>
                <a:endParaRPr lang="en-US"/>
              </a:p>
            </p:txBody>
          </p:sp>
          <p:sp>
            <p:nvSpPr>
              <p:cNvPr id="45" name="Freeform 41"/>
              <p:cNvSpPr>
                <a:spLocks/>
              </p:cNvSpPr>
              <p:nvPr/>
            </p:nvSpPr>
            <p:spPr bwMode="auto">
              <a:xfrm>
                <a:off x="754" y="3633"/>
                <a:ext cx="168" cy="126"/>
              </a:xfrm>
              <a:custGeom>
                <a:avLst/>
                <a:gdLst>
                  <a:gd name="T0" fmla="*/ 0 w 336"/>
                  <a:gd name="T1" fmla="*/ 1 h 251"/>
                  <a:gd name="T2" fmla="*/ 1 w 336"/>
                  <a:gd name="T3" fmla="*/ 1 h 251"/>
                  <a:gd name="T4" fmla="*/ 1 w 336"/>
                  <a:gd name="T5" fmla="*/ 1 h 251"/>
                  <a:gd name="T6" fmla="*/ 1 w 336"/>
                  <a:gd name="T7" fmla="*/ 1 h 251"/>
                  <a:gd name="T8" fmla="*/ 1 w 336"/>
                  <a:gd name="T9" fmla="*/ 1 h 251"/>
                  <a:gd name="T10" fmla="*/ 1 w 336"/>
                  <a:gd name="T11" fmla="*/ 1 h 251"/>
                  <a:gd name="T12" fmla="*/ 1 w 336"/>
                  <a:gd name="T13" fmla="*/ 1 h 251"/>
                  <a:gd name="T14" fmla="*/ 1 w 336"/>
                  <a:gd name="T15" fmla="*/ 1 h 251"/>
                  <a:gd name="T16" fmla="*/ 1 w 336"/>
                  <a:gd name="T17" fmla="*/ 1 h 251"/>
                  <a:gd name="T18" fmla="*/ 1 w 336"/>
                  <a:gd name="T19" fmla="*/ 1 h 251"/>
                  <a:gd name="T20" fmla="*/ 1 w 336"/>
                  <a:gd name="T21" fmla="*/ 1 h 251"/>
                  <a:gd name="T22" fmla="*/ 1 w 336"/>
                  <a:gd name="T23" fmla="*/ 1 h 251"/>
                  <a:gd name="T24" fmla="*/ 1 w 336"/>
                  <a:gd name="T25" fmla="*/ 1 h 251"/>
                  <a:gd name="T26" fmla="*/ 1 w 336"/>
                  <a:gd name="T27" fmla="*/ 1 h 251"/>
                  <a:gd name="T28" fmla="*/ 1 w 336"/>
                  <a:gd name="T29" fmla="*/ 1 h 251"/>
                  <a:gd name="T30" fmla="*/ 1 w 336"/>
                  <a:gd name="T31" fmla="*/ 1 h 251"/>
                  <a:gd name="T32" fmla="*/ 1 w 336"/>
                  <a:gd name="T33" fmla="*/ 0 h 251"/>
                  <a:gd name="T34" fmla="*/ 1 w 336"/>
                  <a:gd name="T35" fmla="*/ 1 h 251"/>
                  <a:gd name="T36" fmla="*/ 1 w 336"/>
                  <a:gd name="T37" fmla="*/ 1 h 251"/>
                  <a:gd name="T38" fmla="*/ 1 w 336"/>
                  <a:gd name="T39" fmla="*/ 1 h 251"/>
                  <a:gd name="T40" fmla="*/ 1 w 336"/>
                  <a:gd name="T41" fmla="*/ 1 h 251"/>
                  <a:gd name="T42" fmla="*/ 1 w 336"/>
                  <a:gd name="T43" fmla="*/ 1 h 251"/>
                  <a:gd name="T44" fmla="*/ 1 w 336"/>
                  <a:gd name="T45" fmla="*/ 1 h 251"/>
                  <a:gd name="T46" fmla="*/ 1 w 336"/>
                  <a:gd name="T47" fmla="*/ 1 h 251"/>
                  <a:gd name="T48" fmla="*/ 1 w 336"/>
                  <a:gd name="T49" fmla="*/ 1 h 251"/>
                  <a:gd name="T50" fmla="*/ 1 w 336"/>
                  <a:gd name="T51" fmla="*/ 1 h 251"/>
                  <a:gd name="T52" fmla="*/ 1 w 336"/>
                  <a:gd name="T53" fmla="*/ 1 h 251"/>
                  <a:gd name="T54" fmla="*/ 1 w 336"/>
                  <a:gd name="T55" fmla="*/ 1 h 251"/>
                  <a:gd name="T56" fmla="*/ 1 w 336"/>
                  <a:gd name="T57" fmla="*/ 1 h 251"/>
                  <a:gd name="T58" fmla="*/ 1 w 336"/>
                  <a:gd name="T59" fmla="*/ 1 h 251"/>
                  <a:gd name="T60" fmla="*/ 1 w 336"/>
                  <a:gd name="T61" fmla="*/ 1 h 251"/>
                  <a:gd name="T62" fmla="*/ 1 w 336"/>
                  <a:gd name="T63" fmla="*/ 1 h 251"/>
                  <a:gd name="T64" fmla="*/ 1 w 336"/>
                  <a:gd name="T65" fmla="*/ 1 h 251"/>
                  <a:gd name="T66" fmla="*/ 0 w 336"/>
                  <a:gd name="T67" fmla="*/ 1 h 2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36"/>
                  <a:gd name="T103" fmla="*/ 0 h 251"/>
                  <a:gd name="T104" fmla="*/ 336 w 336"/>
                  <a:gd name="T105" fmla="*/ 251 h 25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36" h="251">
                    <a:moveTo>
                      <a:pt x="0" y="179"/>
                    </a:moveTo>
                    <a:lnTo>
                      <a:pt x="4" y="174"/>
                    </a:lnTo>
                    <a:lnTo>
                      <a:pt x="11" y="165"/>
                    </a:lnTo>
                    <a:lnTo>
                      <a:pt x="19" y="155"/>
                    </a:lnTo>
                    <a:lnTo>
                      <a:pt x="29" y="144"/>
                    </a:lnTo>
                    <a:lnTo>
                      <a:pt x="40" y="132"/>
                    </a:lnTo>
                    <a:lnTo>
                      <a:pt x="52" y="118"/>
                    </a:lnTo>
                    <a:lnTo>
                      <a:pt x="64" y="104"/>
                    </a:lnTo>
                    <a:lnTo>
                      <a:pt x="78" y="89"/>
                    </a:lnTo>
                    <a:lnTo>
                      <a:pt x="92" y="74"/>
                    </a:lnTo>
                    <a:lnTo>
                      <a:pt x="107" y="61"/>
                    </a:lnTo>
                    <a:lnTo>
                      <a:pt x="121" y="47"/>
                    </a:lnTo>
                    <a:lnTo>
                      <a:pt x="135" y="35"/>
                    </a:lnTo>
                    <a:lnTo>
                      <a:pt x="148" y="24"/>
                    </a:lnTo>
                    <a:lnTo>
                      <a:pt x="161" y="13"/>
                    </a:lnTo>
                    <a:lnTo>
                      <a:pt x="173" y="5"/>
                    </a:lnTo>
                    <a:lnTo>
                      <a:pt x="184" y="0"/>
                    </a:lnTo>
                    <a:lnTo>
                      <a:pt x="336" y="30"/>
                    </a:lnTo>
                    <a:lnTo>
                      <a:pt x="321" y="43"/>
                    </a:lnTo>
                    <a:lnTo>
                      <a:pt x="300" y="66"/>
                    </a:lnTo>
                    <a:lnTo>
                      <a:pt x="275" y="94"/>
                    </a:lnTo>
                    <a:lnTo>
                      <a:pt x="246" y="126"/>
                    </a:lnTo>
                    <a:lnTo>
                      <a:pt x="219" y="161"/>
                    </a:lnTo>
                    <a:lnTo>
                      <a:pt x="193" y="194"/>
                    </a:lnTo>
                    <a:lnTo>
                      <a:pt x="171" y="224"/>
                    </a:lnTo>
                    <a:lnTo>
                      <a:pt x="156" y="251"/>
                    </a:lnTo>
                    <a:lnTo>
                      <a:pt x="141" y="244"/>
                    </a:lnTo>
                    <a:lnTo>
                      <a:pt x="122" y="233"/>
                    </a:lnTo>
                    <a:lnTo>
                      <a:pt x="99" y="223"/>
                    </a:lnTo>
                    <a:lnTo>
                      <a:pt x="74" y="212"/>
                    </a:lnTo>
                    <a:lnTo>
                      <a:pt x="49" y="201"/>
                    </a:lnTo>
                    <a:lnTo>
                      <a:pt x="29" y="192"/>
                    </a:lnTo>
                    <a:lnTo>
                      <a:pt x="11" y="184"/>
                    </a:lnTo>
                    <a:lnTo>
                      <a:pt x="0" y="179"/>
                    </a:lnTo>
                    <a:close/>
                  </a:path>
                </a:pathLst>
              </a:custGeom>
              <a:solidFill>
                <a:srgbClr val="FFFFFF"/>
              </a:solidFill>
              <a:ln w="9525">
                <a:noFill/>
                <a:round/>
                <a:headEnd/>
                <a:tailEnd/>
              </a:ln>
            </p:spPr>
            <p:txBody>
              <a:bodyPr/>
              <a:lstStyle/>
              <a:p>
                <a:endParaRPr lang="en-US"/>
              </a:p>
            </p:txBody>
          </p:sp>
          <p:sp>
            <p:nvSpPr>
              <p:cNvPr id="46" name="Freeform 42"/>
              <p:cNvSpPr>
                <a:spLocks/>
              </p:cNvSpPr>
              <p:nvPr/>
            </p:nvSpPr>
            <p:spPr bwMode="auto">
              <a:xfrm>
                <a:off x="890" y="3675"/>
                <a:ext cx="38" cy="19"/>
              </a:xfrm>
              <a:custGeom>
                <a:avLst/>
                <a:gdLst>
                  <a:gd name="T0" fmla="*/ 0 w 74"/>
                  <a:gd name="T1" fmla="*/ 1 h 38"/>
                  <a:gd name="T2" fmla="*/ 1 w 74"/>
                  <a:gd name="T3" fmla="*/ 0 h 38"/>
                  <a:gd name="T4" fmla="*/ 1 w 74"/>
                  <a:gd name="T5" fmla="*/ 1 h 38"/>
                  <a:gd name="T6" fmla="*/ 1 w 74"/>
                  <a:gd name="T7" fmla="*/ 1 h 38"/>
                  <a:gd name="T8" fmla="*/ 1 w 74"/>
                  <a:gd name="T9" fmla="*/ 1 h 38"/>
                  <a:gd name="T10" fmla="*/ 1 w 74"/>
                  <a:gd name="T11" fmla="*/ 1 h 38"/>
                  <a:gd name="T12" fmla="*/ 1 w 74"/>
                  <a:gd name="T13" fmla="*/ 1 h 38"/>
                  <a:gd name="T14" fmla="*/ 1 w 74"/>
                  <a:gd name="T15" fmla="*/ 1 h 38"/>
                  <a:gd name="T16" fmla="*/ 1 w 74"/>
                  <a:gd name="T17" fmla="*/ 1 h 38"/>
                  <a:gd name="T18" fmla="*/ 1 w 74"/>
                  <a:gd name="T19" fmla="*/ 1 h 38"/>
                  <a:gd name="T20" fmla="*/ 1 w 74"/>
                  <a:gd name="T21" fmla="*/ 1 h 38"/>
                  <a:gd name="T22" fmla="*/ 1 w 74"/>
                  <a:gd name="T23" fmla="*/ 1 h 38"/>
                  <a:gd name="T24" fmla="*/ 1 w 74"/>
                  <a:gd name="T25" fmla="*/ 1 h 38"/>
                  <a:gd name="T26" fmla="*/ 1 w 74"/>
                  <a:gd name="T27" fmla="*/ 1 h 38"/>
                  <a:gd name="T28" fmla="*/ 1 w 74"/>
                  <a:gd name="T29" fmla="*/ 1 h 38"/>
                  <a:gd name="T30" fmla="*/ 1 w 74"/>
                  <a:gd name="T31" fmla="*/ 1 h 38"/>
                  <a:gd name="T32" fmla="*/ 1 w 74"/>
                  <a:gd name="T33" fmla="*/ 1 h 38"/>
                  <a:gd name="T34" fmla="*/ 0 w 74"/>
                  <a:gd name="T35" fmla="*/ 1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4"/>
                  <a:gd name="T55" fmla="*/ 0 h 38"/>
                  <a:gd name="T56" fmla="*/ 74 w 74"/>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4" h="38">
                    <a:moveTo>
                      <a:pt x="0" y="38"/>
                    </a:moveTo>
                    <a:lnTo>
                      <a:pt x="39" y="0"/>
                    </a:lnTo>
                    <a:lnTo>
                      <a:pt x="43" y="1"/>
                    </a:lnTo>
                    <a:lnTo>
                      <a:pt x="48" y="2"/>
                    </a:lnTo>
                    <a:lnTo>
                      <a:pt x="54" y="3"/>
                    </a:lnTo>
                    <a:lnTo>
                      <a:pt x="58" y="4"/>
                    </a:lnTo>
                    <a:lnTo>
                      <a:pt x="64" y="7"/>
                    </a:lnTo>
                    <a:lnTo>
                      <a:pt x="69" y="8"/>
                    </a:lnTo>
                    <a:lnTo>
                      <a:pt x="72" y="9"/>
                    </a:lnTo>
                    <a:lnTo>
                      <a:pt x="74" y="10"/>
                    </a:lnTo>
                    <a:lnTo>
                      <a:pt x="69" y="12"/>
                    </a:lnTo>
                    <a:lnTo>
                      <a:pt x="61" y="16"/>
                    </a:lnTo>
                    <a:lnTo>
                      <a:pt x="49" y="19"/>
                    </a:lnTo>
                    <a:lnTo>
                      <a:pt x="38" y="24"/>
                    </a:lnTo>
                    <a:lnTo>
                      <a:pt x="25" y="28"/>
                    </a:lnTo>
                    <a:lnTo>
                      <a:pt x="13" y="32"/>
                    </a:lnTo>
                    <a:lnTo>
                      <a:pt x="5" y="35"/>
                    </a:lnTo>
                    <a:lnTo>
                      <a:pt x="0" y="38"/>
                    </a:lnTo>
                    <a:close/>
                  </a:path>
                </a:pathLst>
              </a:custGeom>
              <a:solidFill>
                <a:srgbClr val="FFFFFF"/>
              </a:solidFill>
              <a:ln w="9525">
                <a:noFill/>
                <a:round/>
                <a:headEnd/>
                <a:tailEnd/>
              </a:ln>
            </p:spPr>
            <p:txBody>
              <a:bodyPr/>
              <a:lstStyle/>
              <a:p>
                <a:endParaRPr lang="en-US"/>
              </a:p>
            </p:txBody>
          </p:sp>
          <p:sp>
            <p:nvSpPr>
              <p:cNvPr id="47" name="Freeform 43"/>
              <p:cNvSpPr>
                <a:spLocks/>
              </p:cNvSpPr>
              <p:nvPr/>
            </p:nvSpPr>
            <p:spPr bwMode="auto">
              <a:xfrm>
                <a:off x="664" y="3618"/>
                <a:ext cx="184" cy="132"/>
              </a:xfrm>
              <a:custGeom>
                <a:avLst/>
                <a:gdLst>
                  <a:gd name="T0" fmla="*/ 0 w 370"/>
                  <a:gd name="T1" fmla="*/ 1 h 262"/>
                  <a:gd name="T2" fmla="*/ 0 w 370"/>
                  <a:gd name="T3" fmla="*/ 1 h 262"/>
                  <a:gd name="T4" fmla="*/ 0 w 370"/>
                  <a:gd name="T5" fmla="*/ 1 h 262"/>
                  <a:gd name="T6" fmla="*/ 0 w 370"/>
                  <a:gd name="T7" fmla="*/ 1 h 262"/>
                  <a:gd name="T8" fmla="*/ 0 w 370"/>
                  <a:gd name="T9" fmla="*/ 1 h 262"/>
                  <a:gd name="T10" fmla="*/ 0 w 370"/>
                  <a:gd name="T11" fmla="*/ 1 h 262"/>
                  <a:gd name="T12" fmla="*/ 0 w 370"/>
                  <a:gd name="T13" fmla="*/ 1 h 262"/>
                  <a:gd name="T14" fmla="*/ 0 w 370"/>
                  <a:gd name="T15" fmla="*/ 1 h 262"/>
                  <a:gd name="T16" fmla="*/ 0 w 370"/>
                  <a:gd name="T17" fmla="*/ 1 h 262"/>
                  <a:gd name="T18" fmla="*/ 0 w 370"/>
                  <a:gd name="T19" fmla="*/ 1 h 262"/>
                  <a:gd name="T20" fmla="*/ 0 w 370"/>
                  <a:gd name="T21" fmla="*/ 1 h 262"/>
                  <a:gd name="T22" fmla="*/ 0 w 370"/>
                  <a:gd name="T23" fmla="*/ 1 h 262"/>
                  <a:gd name="T24" fmla="*/ 0 w 370"/>
                  <a:gd name="T25" fmla="*/ 1 h 262"/>
                  <a:gd name="T26" fmla="*/ 0 w 370"/>
                  <a:gd name="T27" fmla="*/ 1 h 262"/>
                  <a:gd name="T28" fmla="*/ 0 w 370"/>
                  <a:gd name="T29" fmla="*/ 1 h 262"/>
                  <a:gd name="T30" fmla="*/ 0 w 370"/>
                  <a:gd name="T31" fmla="*/ 1 h 262"/>
                  <a:gd name="T32" fmla="*/ 0 w 370"/>
                  <a:gd name="T33" fmla="*/ 0 h 262"/>
                  <a:gd name="T34" fmla="*/ 0 w 370"/>
                  <a:gd name="T35" fmla="*/ 1 h 262"/>
                  <a:gd name="T36" fmla="*/ 0 w 370"/>
                  <a:gd name="T37" fmla="*/ 1 h 262"/>
                  <a:gd name="T38" fmla="*/ 0 w 370"/>
                  <a:gd name="T39" fmla="*/ 1 h 262"/>
                  <a:gd name="T40" fmla="*/ 0 w 370"/>
                  <a:gd name="T41" fmla="*/ 1 h 262"/>
                  <a:gd name="T42" fmla="*/ 0 w 370"/>
                  <a:gd name="T43" fmla="*/ 1 h 262"/>
                  <a:gd name="T44" fmla="*/ 0 w 370"/>
                  <a:gd name="T45" fmla="*/ 1 h 262"/>
                  <a:gd name="T46" fmla="*/ 0 w 370"/>
                  <a:gd name="T47" fmla="*/ 1 h 262"/>
                  <a:gd name="T48" fmla="*/ 0 w 370"/>
                  <a:gd name="T49" fmla="*/ 1 h 262"/>
                  <a:gd name="T50" fmla="*/ 0 w 370"/>
                  <a:gd name="T51" fmla="*/ 1 h 262"/>
                  <a:gd name="T52" fmla="*/ 0 w 370"/>
                  <a:gd name="T53" fmla="*/ 1 h 262"/>
                  <a:gd name="T54" fmla="*/ 0 w 370"/>
                  <a:gd name="T55" fmla="*/ 1 h 262"/>
                  <a:gd name="T56" fmla="*/ 0 w 370"/>
                  <a:gd name="T57" fmla="*/ 1 h 262"/>
                  <a:gd name="T58" fmla="*/ 0 w 370"/>
                  <a:gd name="T59" fmla="*/ 1 h 262"/>
                  <a:gd name="T60" fmla="*/ 0 w 370"/>
                  <a:gd name="T61" fmla="*/ 1 h 262"/>
                  <a:gd name="T62" fmla="*/ 0 w 370"/>
                  <a:gd name="T63" fmla="*/ 1 h 262"/>
                  <a:gd name="T64" fmla="*/ 0 w 370"/>
                  <a:gd name="T65" fmla="*/ 1 h 262"/>
                  <a:gd name="T66" fmla="*/ 0 w 370"/>
                  <a:gd name="T67" fmla="*/ 1 h 262"/>
                  <a:gd name="T68" fmla="*/ 0 w 370"/>
                  <a:gd name="T69" fmla="*/ 1 h 262"/>
                  <a:gd name="T70" fmla="*/ 0 w 370"/>
                  <a:gd name="T71" fmla="*/ 1 h 262"/>
                  <a:gd name="T72" fmla="*/ 0 w 370"/>
                  <a:gd name="T73" fmla="*/ 1 h 262"/>
                  <a:gd name="T74" fmla="*/ 0 w 370"/>
                  <a:gd name="T75" fmla="*/ 1 h 262"/>
                  <a:gd name="T76" fmla="*/ 0 w 370"/>
                  <a:gd name="T77" fmla="*/ 1 h 262"/>
                  <a:gd name="T78" fmla="*/ 0 w 370"/>
                  <a:gd name="T79" fmla="*/ 1 h 262"/>
                  <a:gd name="T80" fmla="*/ 0 w 370"/>
                  <a:gd name="T81" fmla="*/ 1 h 262"/>
                  <a:gd name="T82" fmla="*/ 0 w 370"/>
                  <a:gd name="T83" fmla="*/ 1 h 262"/>
                  <a:gd name="T84" fmla="*/ 0 w 370"/>
                  <a:gd name="T85" fmla="*/ 1 h 262"/>
                  <a:gd name="T86" fmla="*/ 0 w 370"/>
                  <a:gd name="T87" fmla="*/ 1 h 262"/>
                  <a:gd name="T88" fmla="*/ 0 w 370"/>
                  <a:gd name="T89" fmla="*/ 1 h 262"/>
                  <a:gd name="T90" fmla="*/ 0 w 370"/>
                  <a:gd name="T91" fmla="*/ 1 h 262"/>
                  <a:gd name="T92" fmla="*/ 0 w 370"/>
                  <a:gd name="T93" fmla="*/ 1 h 262"/>
                  <a:gd name="T94" fmla="*/ 0 w 370"/>
                  <a:gd name="T95" fmla="*/ 1 h 262"/>
                  <a:gd name="T96" fmla="*/ 0 w 370"/>
                  <a:gd name="T97" fmla="*/ 1 h 2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0"/>
                  <a:gd name="T148" fmla="*/ 0 h 262"/>
                  <a:gd name="T149" fmla="*/ 370 w 370"/>
                  <a:gd name="T150" fmla="*/ 262 h 2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0" h="262">
                    <a:moveTo>
                      <a:pt x="0" y="132"/>
                    </a:moveTo>
                    <a:lnTo>
                      <a:pt x="8" y="126"/>
                    </a:lnTo>
                    <a:lnTo>
                      <a:pt x="19" y="121"/>
                    </a:lnTo>
                    <a:lnTo>
                      <a:pt x="30" y="113"/>
                    </a:lnTo>
                    <a:lnTo>
                      <a:pt x="45" y="103"/>
                    </a:lnTo>
                    <a:lnTo>
                      <a:pt x="60" y="94"/>
                    </a:lnTo>
                    <a:lnTo>
                      <a:pt x="76" y="84"/>
                    </a:lnTo>
                    <a:lnTo>
                      <a:pt x="93" y="73"/>
                    </a:lnTo>
                    <a:lnTo>
                      <a:pt x="112" y="63"/>
                    </a:lnTo>
                    <a:lnTo>
                      <a:pt x="130" y="53"/>
                    </a:lnTo>
                    <a:lnTo>
                      <a:pt x="149" y="42"/>
                    </a:lnTo>
                    <a:lnTo>
                      <a:pt x="166" y="33"/>
                    </a:lnTo>
                    <a:lnTo>
                      <a:pt x="183" y="24"/>
                    </a:lnTo>
                    <a:lnTo>
                      <a:pt x="199" y="16"/>
                    </a:lnTo>
                    <a:lnTo>
                      <a:pt x="215" y="9"/>
                    </a:lnTo>
                    <a:lnTo>
                      <a:pt x="229" y="4"/>
                    </a:lnTo>
                    <a:lnTo>
                      <a:pt x="241" y="0"/>
                    </a:lnTo>
                    <a:lnTo>
                      <a:pt x="253" y="9"/>
                    </a:lnTo>
                    <a:lnTo>
                      <a:pt x="268" y="22"/>
                    </a:lnTo>
                    <a:lnTo>
                      <a:pt x="286" y="37"/>
                    </a:lnTo>
                    <a:lnTo>
                      <a:pt x="304" y="55"/>
                    </a:lnTo>
                    <a:lnTo>
                      <a:pt x="322" y="75"/>
                    </a:lnTo>
                    <a:lnTo>
                      <a:pt x="341" y="95"/>
                    </a:lnTo>
                    <a:lnTo>
                      <a:pt x="357" y="116"/>
                    </a:lnTo>
                    <a:lnTo>
                      <a:pt x="370" y="137"/>
                    </a:lnTo>
                    <a:lnTo>
                      <a:pt x="362" y="142"/>
                    </a:lnTo>
                    <a:lnTo>
                      <a:pt x="352" y="148"/>
                    </a:lnTo>
                    <a:lnTo>
                      <a:pt x="340" y="156"/>
                    </a:lnTo>
                    <a:lnTo>
                      <a:pt x="327" y="164"/>
                    </a:lnTo>
                    <a:lnTo>
                      <a:pt x="312" y="174"/>
                    </a:lnTo>
                    <a:lnTo>
                      <a:pt x="296" y="183"/>
                    </a:lnTo>
                    <a:lnTo>
                      <a:pt x="279" y="193"/>
                    </a:lnTo>
                    <a:lnTo>
                      <a:pt x="263" y="202"/>
                    </a:lnTo>
                    <a:lnTo>
                      <a:pt x="245" y="213"/>
                    </a:lnTo>
                    <a:lnTo>
                      <a:pt x="229" y="222"/>
                    </a:lnTo>
                    <a:lnTo>
                      <a:pt x="213" y="231"/>
                    </a:lnTo>
                    <a:lnTo>
                      <a:pt x="198" y="239"/>
                    </a:lnTo>
                    <a:lnTo>
                      <a:pt x="185" y="247"/>
                    </a:lnTo>
                    <a:lnTo>
                      <a:pt x="174" y="253"/>
                    </a:lnTo>
                    <a:lnTo>
                      <a:pt x="165" y="259"/>
                    </a:lnTo>
                    <a:lnTo>
                      <a:pt x="158" y="262"/>
                    </a:lnTo>
                    <a:lnTo>
                      <a:pt x="142" y="247"/>
                    </a:lnTo>
                    <a:lnTo>
                      <a:pt x="121" y="230"/>
                    </a:lnTo>
                    <a:lnTo>
                      <a:pt x="99" y="210"/>
                    </a:lnTo>
                    <a:lnTo>
                      <a:pt x="76" y="190"/>
                    </a:lnTo>
                    <a:lnTo>
                      <a:pt x="52" y="171"/>
                    </a:lnTo>
                    <a:lnTo>
                      <a:pt x="31" y="154"/>
                    </a:lnTo>
                    <a:lnTo>
                      <a:pt x="13" y="141"/>
                    </a:lnTo>
                    <a:lnTo>
                      <a:pt x="0" y="132"/>
                    </a:lnTo>
                    <a:close/>
                  </a:path>
                </a:pathLst>
              </a:custGeom>
              <a:solidFill>
                <a:srgbClr val="000000"/>
              </a:solidFill>
              <a:ln w="9525">
                <a:noFill/>
                <a:round/>
                <a:headEnd/>
                <a:tailEnd/>
              </a:ln>
            </p:spPr>
            <p:txBody>
              <a:bodyPr/>
              <a:lstStyle/>
              <a:p>
                <a:endParaRPr lang="en-US"/>
              </a:p>
            </p:txBody>
          </p:sp>
          <p:sp>
            <p:nvSpPr>
              <p:cNvPr id="48" name="Freeform 44"/>
              <p:cNvSpPr>
                <a:spLocks/>
              </p:cNvSpPr>
              <p:nvPr/>
            </p:nvSpPr>
            <p:spPr bwMode="auto">
              <a:xfrm>
                <a:off x="682" y="3629"/>
                <a:ext cx="100" cy="57"/>
              </a:xfrm>
              <a:custGeom>
                <a:avLst/>
                <a:gdLst>
                  <a:gd name="T0" fmla="*/ 0 w 199"/>
                  <a:gd name="T1" fmla="*/ 0 h 116"/>
                  <a:gd name="T2" fmla="*/ 1 w 199"/>
                  <a:gd name="T3" fmla="*/ 0 h 116"/>
                  <a:gd name="T4" fmla="*/ 1 w 199"/>
                  <a:gd name="T5" fmla="*/ 0 h 116"/>
                  <a:gd name="T6" fmla="*/ 1 w 199"/>
                  <a:gd name="T7" fmla="*/ 0 h 116"/>
                  <a:gd name="T8" fmla="*/ 1 w 199"/>
                  <a:gd name="T9" fmla="*/ 0 h 116"/>
                  <a:gd name="T10" fmla="*/ 1 w 199"/>
                  <a:gd name="T11" fmla="*/ 0 h 116"/>
                  <a:gd name="T12" fmla="*/ 1 w 199"/>
                  <a:gd name="T13" fmla="*/ 0 h 116"/>
                  <a:gd name="T14" fmla="*/ 1 w 199"/>
                  <a:gd name="T15" fmla="*/ 0 h 116"/>
                  <a:gd name="T16" fmla="*/ 1 w 199"/>
                  <a:gd name="T17" fmla="*/ 0 h 116"/>
                  <a:gd name="T18" fmla="*/ 1 w 199"/>
                  <a:gd name="T19" fmla="*/ 0 h 116"/>
                  <a:gd name="T20" fmla="*/ 1 w 199"/>
                  <a:gd name="T21" fmla="*/ 0 h 116"/>
                  <a:gd name="T22" fmla="*/ 1 w 199"/>
                  <a:gd name="T23" fmla="*/ 0 h 116"/>
                  <a:gd name="T24" fmla="*/ 1 w 199"/>
                  <a:gd name="T25" fmla="*/ 0 h 116"/>
                  <a:gd name="T26" fmla="*/ 1 w 199"/>
                  <a:gd name="T27" fmla="*/ 0 h 116"/>
                  <a:gd name="T28" fmla="*/ 1 w 199"/>
                  <a:gd name="T29" fmla="*/ 0 h 116"/>
                  <a:gd name="T30" fmla="*/ 1 w 199"/>
                  <a:gd name="T31" fmla="*/ 0 h 116"/>
                  <a:gd name="T32" fmla="*/ 1 w 199"/>
                  <a:gd name="T33" fmla="*/ 0 h 116"/>
                  <a:gd name="T34" fmla="*/ 1 w 199"/>
                  <a:gd name="T35" fmla="*/ 0 h 116"/>
                  <a:gd name="T36" fmla="*/ 1 w 199"/>
                  <a:gd name="T37" fmla="*/ 0 h 116"/>
                  <a:gd name="T38" fmla="*/ 1 w 199"/>
                  <a:gd name="T39" fmla="*/ 0 h 116"/>
                  <a:gd name="T40" fmla="*/ 1 w 199"/>
                  <a:gd name="T41" fmla="*/ 0 h 116"/>
                  <a:gd name="T42" fmla="*/ 1 w 199"/>
                  <a:gd name="T43" fmla="*/ 0 h 116"/>
                  <a:gd name="T44" fmla="*/ 1 w 199"/>
                  <a:gd name="T45" fmla="*/ 0 h 116"/>
                  <a:gd name="T46" fmla="*/ 1 w 199"/>
                  <a:gd name="T47" fmla="*/ 0 h 116"/>
                  <a:gd name="T48" fmla="*/ 1 w 199"/>
                  <a:gd name="T49" fmla="*/ 0 h 116"/>
                  <a:gd name="T50" fmla="*/ 1 w 199"/>
                  <a:gd name="T51" fmla="*/ 0 h 116"/>
                  <a:gd name="T52" fmla="*/ 1 w 199"/>
                  <a:gd name="T53" fmla="*/ 0 h 116"/>
                  <a:gd name="T54" fmla="*/ 1 w 199"/>
                  <a:gd name="T55" fmla="*/ 0 h 116"/>
                  <a:gd name="T56" fmla="*/ 0 w 199"/>
                  <a:gd name="T57" fmla="*/ 0 h 11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9"/>
                  <a:gd name="T88" fmla="*/ 0 h 116"/>
                  <a:gd name="T89" fmla="*/ 199 w 199"/>
                  <a:gd name="T90" fmla="*/ 116 h 11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9" h="116">
                    <a:moveTo>
                      <a:pt x="0" y="110"/>
                    </a:moveTo>
                    <a:lnTo>
                      <a:pt x="7" y="105"/>
                    </a:lnTo>
                    <a:lnTo>
                      <a:pt x="16" y="99"/>
                    </a:lnTo>
                    <a:lnTo>
                      <a:pt x="26" y="93"/>
                    </a:lnTo>
                    <a:lnTo>
                      <a:pt x="39" y="86"/>
                    </a:lnTo>
                    <a:lnTo>
                      <a:pt x="53" y="78"/>
                    </a:lnTo>
                    <a:lnTo>
                      <a:pt x="67" y="70"/>
                    </a:lnTo>
                    <a:lnTo>
                      <a:pt x="82" y="60"/>
                    </a:lnTo>
                    <a:lnTo>
                      <a:pt x="98" y="51"/>
                    </a:lnTo>
                    <a:lnTo>
                      <a:pt x="114" y="43"/>
                    </a:lnTo>
                    <a:lnTo>
                      <a:pt x="129" y="35"/>
                    </a:lnTo>
                    <a:lnTo>
                      <a:pt x="144" y="27"/>
                    </a:lnTo>
                    <a:lnTo>
                      <a:pt x="158" y="20"/>
                    </a:lnTo>
                    <a:lnTo>
                      <a:pt x="170" y="13"/>
                    </a:lnTo>
                    <a:lnTo>
                      <a:pt x="182" y="7"/>
                    </a:lnTo>
                    <a:lnTo>
                      <a:pt x="191" y="4"/>
                    </a:lnTo>
                    <a:lnTo>
                      <a:pt x="199" y="0"/>
                    </a:lnTo>
                    <a:lnTo>
                      <a:pt x="195" y="25"/>
                    </a:lnTo>
                    <a:lnTo>
                      <a:pt x="186" y="59"/>
                    </a:lnTo>
                    <a:lnTo>
                      <a:pt x="176" y="90"/>
                    </a:lnTo>
                    <a:lnTo>
                      <a:pt x="167" y="109"/>
                    </a:lnTo>
                    <a:lnTo>
                      <a:pt x="157" y="112"/>
                    </a:lnTo>
                    <a:lnTo>
                      <a:pt x="138" y="114"/>
                    </a:lnTo>
                    <a:lnTo>
                      <a:pt x="114" y="116"/>
                    </a:lnTo>
                    <a:lnTo>
                      <a:pt x="87" y="114"/>
                    </a:lnTo>
                    <a:lnTo>
                      <a:pt x="60" y="113"/>
                    </a:lnTo>
                    <a:lnTo>
                      <a:pt x="35" y="112"/>
                    </a:lnTo>
                    <a:lnTo>
                      <a:pt x="14" y="110"/>
                    </a:lnTo>
                    <a:lnTo>
                      <a:pt x="0" y="110"/>
                    </a:lnTo>
                    <a:close/>
                  </a:path>
                </a:pathLst>
              </a:custGeom>
              <a:solidFill>
                <a:srgbClr val="FFDDBF"/>
              </a:solidFill>
              <a:ln w="9525">
                <a:noFill/>
                <a:round/>
                <a:headEnd/>
                <a:tailEnd/>
              </a:ln>
            </p:spPr>
            <p:txBody>
              <a:bodyPr/>
              <a:lstStyle/>
              <a:p>
                <a:endParaRPr lang="en-US"/>
              </a:p>
            </p:txBody>
          </p:sp>
          <p:sp>
            <p:nvSpPr>
              <p:cNvPr id="49" name="Freeform 45"/>
              <p:cNvSpPr>
                <a:spLocks/>
              </p:cNvSpPr>
              <p:nvPr/>
            </p:nvSpPr>
            <p:spPr bwMode="auto">
              <a:xfrm>
                <a:off x="688" y="3693"/>
                <a:ext cx="54" cy="43"/>
              </a:xfrm>
              <a:custGeom>
                <a:avLst/>
                <a:gdLst>
                  <a:gd name="T0" fmla="*/ 0 w 108"/>
                  <a:gd name="T1" fmla="*/ 0 h 87"/>
                  <a:gd name="T2" fmla="*/ 1 w 108"/>
                  <a:gd name="T3" fmla="*/ 0 h 87"/>
                  <a:gd name="T4" fmla="*/ 1 w 108"/>
                  <a:gd name="T5" fmla="*/ 0 h 87"/>
                  <a:gd name="T6" fmla="*/ 0 w 108"/>
                  <a:gd name="T7" fmla="*/ 0 h 87"/>
                  <a:gd name="T8" fmla="*/ 0 60000 65536"/>
                  <a:gd name="T9" fmla="*/ 0 60000 65536"/>
                  <a:gd name="T10" fmla="*/ 0 60000 65536"/>
                  <a:gd name="T11" fmla="*/ 0 60000 65536"/>
                  <a:gd name="T12" fmla="*/ 0 w 108"/>
                  <a:gd name="T13" fmla="*/ 0 h 87"/>
                  <a:gd name="T14" fmla="*/ 108 w 108"/>
                  <a:gd name="T15" fmla="*/ 87 h 87"/>
                </a:gdLst>
                <a:ahLst/>
                <a:cxnLst>
                  <a:cxn ang="T8">
                    <a:pos x="T0" y="T1"/>
                  </a:cxn>
                  <a:cxn ang="T9">
                    <a:pos x="T2" y="T3"/>
                  </a:cxn>
                  <a:cxn ang="T10">
                    <a:pos x="T4" y="T5"/>
                  </a:cxn>
                  <a:cxn ang="T11">
                    <a:pos x="T6" y="T7"/>
                  </a:cxn>
                </a:cxnLst>
                <a:rect l="T12" t="T13" r="T14" b="T15"/>
                <a:pathLst>
                  <a:path w="108" h="87">
                    <a:moveTo>
                      <a:pt x="0" y="0"/>
                    </a:moveTo>
                    <a:lnTo>
                      <a:pt x="108" y="87"/>
                    </a:lnTo>
                    <a:lnTo>
                      <a:pt x="107" y="5"/>
                    </a:lnTo>
                    <a:lnTo>
                      <a:pt x="0" y="0"/>
                    </a:lnTo>
                    <a:close/>
                  </a:path>
                </a:pathLst>
              </a:custGeom>
              <a:solidFill>
                <a:srgbClr val="FFDDBF"/>
              </a:solidFill>
              <a:ln w="9525">
                <a:noFill/>
                <a:round/>
                <a:headEnd/>
                <a:tailEnd/>
              </a:ln>
            </p:spPr>
            <p:txBody>
              <a:bodyPr/>
              <a:lstStyle/>
              <a:p>
                <a:endParaRPr lang="en-US"/>
              </a:p>
            </p:txBody>
          </p:sp>
          <p:sp>
            <p:nvSpPr>
              <p:cNvPr id="50" name="Freeform 46"/>
              <p:cNvSpPr>
                <a:spLocks/>
              </p:cNvSpPr>
              <p:nvPr/>
            </p:nvSpPr>
            <p:spPr bwMode="auto">
              <a:xfrm>
                <a:off x="782" y="3634"/>
                <a:ext cx="53" cy="45"/>
              </a:xfrm>
              <a:custGeom>
                <a:avLst/>
                <a:gdLst>
                  <a:gd name="T0" fmla="*/ 0 w 106"/>
                  <a:gd name="T1" fmla="*/ 0 h 91"/>
                  <a:gd name="T2" fmla="*/ 1 w 106"/>
                  <a:gd name="T3" fmla="*/ 0 h 91"/>
                  <a:gd name="T4" fmla="*/ 1 w 106"/>
                  <a:gd name="T5" fmla="*/ 0 h 91"/>
                  <a:gd name="T6" fmla="*/ 0 w 106"/>
                  <a:gd name="T7" fmla="*/ 0 h 91"/>
                  <a:gd name="T8" fmla="*/ 0 60000 65536"/>
                  <a:gd name="T9" fmla="*/ 0 60000 65536"/>
                  <a:gd name="T10" fmla="*/ 0 60000 65536"/>
                  <a:gd name="T11" fmla="*/ 0 60000 65536"/>
                  <a:gd name="T12" fmla="*/ 0 w 106"/>
                  <a:gd name="T13" fmla="*/ 0 h 91"/>
                  <a:gd name="T14" fmla="*/ 106 w 106"/>
                  <a:gd name="T15" fmla="*/ 91 h 91"/>
                </a:gdLst>
                <a:ahLst/>
                <a:cxnLst>
                  <a:cxn ang="T8">
                    <a:pos x="T0" y="T1"/>
                  </a:cxn>
                  <a:cxn ang="T9">
                    <a:pos x="T2" y="T3"/>
                  </a:cxn>
                  <a:cxn ang="T10">
                    <a:pos x="T4" y="T5"/>
                  </a:cxn>
                  <a:cxn ang="T11">
                    <a:pos x="T6" y="T7"/>
                  </a:cxn>
                </a:cxnLst>
                <a:rect l="T12" t="T13" r="T14" b="T15"/>
                <a:pathLst>
                  <a:path w="106" h="91">
                    <a:moveTo>
                      <a:pt x="0" y="65"/>
                    </a:moveTo>
                    <a:lnTo>
                      <a:pt x="17" y="0"/>
                    </a:lnTo>
                    <a:lnTo>
                      <a:pt x="106" y="91"/>
                    </a:lnTo>
                    <a:lnTo>
                      <a:pt x="0" y="65"/>
                    </a:lnTo>
                    <a:close/>
                  </a:path>
                </a:pathLst>
              </a:custGeom>
              <a:solidFill>
                <a:srgbClr val="FFDDBF"/>
              </a:solidFill>
              <a:ln w="9525">
                <a:noFill/>
                <a:round/>
                <a:headEnd/>
                <a:tailEnd/>
              </a:ln>
            </p:spPr>
            <p:txBody>
              <a:bodyPr/>
              <a:lstStyle/>
              <a:p>
                <a:endParaRPr lang="en-US"/>
              </a:p>
            </p:txBody>
          </p:sp>
          <p:sp>
            <p:nvSpPr>
              <p:cNvPr id="51" name="Freeform 47"/>
              <p:cNvSpPr>
                <a:spLocks/>
              </p:cNvSpPr>
              <p:nvPr/>
            </p:nvSpPr>
            <p:spPr bwMode="auto">
              <a:xfrm>
                <a:off x="748" y="3674"/>
                <a:ext cx="86" cy="60"/>
              </a:xfrm>
              <a:custGeom>
                <a:avLst/>
                <a:gdLst>
                  <a:gd name="T0" fmla="*/ 0 w 173"/>
                  <a:gd name="T1" fmla="*/ 0 h 121"/>
                  <a:gd name="T2" fmla="*/ 0 w 173"/>
                  <a:gd name="T3" fmla="*/ 0 h 121"/>
                  <a:gd name="T4" fmla="*/ 0 w 173"/>
                  <a:gd name="T5" fmla="*/ 0 h 121"/>
                  <a:gd name="T6" fmla="*/ 0 w 173"/>
                  <a:gd name="T7" fmla="*/ 0 h 121"/>
                  <a:gd name="T8" fmla="*/ 0 w 173"/>
                  <a:gd name="T9" fmla="*/ 0 h 121"/>
                  <a:gd name="T10" fmla="*/ 0 w 173"/>
                  <a:gd name="T11" fmla="*/ 0 h 121"/>
                  <a:gd name="T12" fmla="*/ 0 w 173"/>
                  <a:gd name="T13" fmla="*/ 0 h 121"/>
                  <a:gd name="T14" fmla="*/ 0 w 173"/>
                  <a:gd name="T15" fmla="*/ 0 h 121"/>
                  <a:gd name="T16" fmla="*/ 0 w 173"/>
                  <a:gd name="T17" fmla="*/ 0 h 121"/>
                  <a:gd name="T18" fmla="*/ 0 w 173"/>
                  <a:gd name="T19" fmla="*/ 0 h 121"/>
                  <a:gd name="T20" fmla="*/ 0 w 173"/>
                  <a:gd name="T21" fmla="*/ 0 h 121"/>
                  <a:gd name="T22" fmla="*/ 0 w 173"/>
                  <a:gd name="T23" fmla="*/ 0 h 1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3"/>
                  <a:gd name="T37" fmla="*/ 0 h 121"/>
                  <a:gd name="T38" fmla="*/ 173 w 173"/>
                  <a:gd name="T39" fmla="*/ 121 h 1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3" h="121">
                    <a:moveTo>
                      <a:pt x="173" y="26"/>
                    </a:moveTo>
                    <a:lnTo>
                      <a:pt x="1" y="121"/>
                    </a:lnTo>
                    <a:lnTo>
                      <a:pt x="0" y="43"/>
                    </a:lnTo>
                    <a:lnTo>
                      <a:pt x="12" y="43"/>
                    </a:lnTo>
                    <a:lnTo>
                      <a:pt x="23" y="43"/>
                    </a:lnTo>
                    <a:lnTo>
                      <a:pt x="34" y="41"/>
                    </a:lnTo>
                    <a:lnTo>
                      <a:pt x="43" y="37"/>
                    </a:lnTo>
                    <a:lnTo>
                      <a:pt x="50" y="32"/>
                    </a:lnTo>
                    <a:lnTo>
                      <a:pt x="55" y="24"/>
                    </a:lnTo>
                    <a:lnTo>
                      <a:pt x="60" y="14"/>
                    </a:lnTo>
                    <a:lnTo>
                      <a:pt x="64" y="0"/>
                    </a:lnTo>
                    <a:lnTo>
                      <a:pt x="173" y="26"/>
                    </a:lnTo>
                    <a:close/>
                  </a:path>
                </a:pathLst>
              </a:custGeom>
              <a:solidFill>
                <a:srgbClr val="FFDDBF"/>
              </a:solidFill>
              <a:ln w="9525">
                <a:noFill/>
                <a:round/>
                <a:headEnd/>
                <a:tailEnd/>
              </a:ln>
            </p:spPr>
            <p:txBody>
              <a:bodyPr/>
              <a:lstStyle/>
              <a:p>
                <a:endParaRPr lang="en-US"/>
              </a:p>
            </p:txBody>
          </p:sp>
        </p:grpSp>
        <p:pic>
          <p:nvPicPr>
            <p:cNvPr id="36" name="Picture 48" descr="j0233080"/>
            <p:cNvPicPr>
              <a:picLocks noChangeAspect="1" noChangeArrowheads="1"/>
            </p:cNvPicPr>
            <p:nvPr/>
          </p:nvPicPr>
          <p:blipFill>
            <a:blip r:embed="rId20" cstate="print"/>
            <a:srcRect/>
            <a:stretch>
              <a:fillRect/>
            </a:stretch>
          </p:blipFill>
          <p:spPr bwMode="auto">
            <a:xfrm>
              <a:off x="816" y="1104"/>
              <a:ext cx="799" cy="817"/>
            </a:xfrm>
            <a:prstGeom prst="rect">
              <a:avLst/>
            </a:prstGeom>
            <a:noFill/>
            <a:ln w="9525">
              <a:noFill/>
              <a:miter lim="800000"/>
              <a:headEnd/>
              <a:tailEnd/>
            </a:ln>
          </p:spPr>
        </p:pic>
      </p:grpSp>
      <p:sp>
        <p:nvSpPr>
          <p:cNvPr id="52" name="TextBox 51"/>
          <p:cNvSpPr txBox="1"/>
          <p:nvPr/>
        </p:nvSpPr>
        <p:spPr>
          <a:xfrm>
            <a:off x="2386013" y="1029800"/>
            <a:ext cx="4168958" cy="400110"/>
          </a:xfrm>
          <a:prstGeom prst="rect">
            <a:avLst/>
          </a:prstGeom>
          <a:noFill/>
        </p:spPr>
        <p:txBody>
          <a:bodyPr wrap="square" rtlCol="0">
            <a:spAutoFit/>
          </a:bodyPr>
          <a:lstStyle/>
          <a:p>
            <a:pPr algn="ctr"/>
            <a:r>
              <a:rPr lang="en-GB" sz="2000" b="1" dirty="0" smtClean="0"/>
              <a:t>Existing Process</a:t>
            </a:r>
            <a:endParaRPr lang="en-GB" sz="2000" b="1"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MCA21 Impact</a:t>
            </a:r>
          </a:p>
        </p:txBody>
      </p:sp>
      <p:sp>
        <p:nvSpPr>
          <p:cNvPr id="7" name="Subtitle 2"/>
          <p:cNvSpPr txBox="1">
            <a:spLocks/>
          </p:cNvSpPr>
          <p:nvPr/>
        </p:nvSpPr>
        <p:spPr>
          <a:xfrm>
            <a:off x="304801" y="1600200"/>
            <a:ext cx="3962399"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After MCA21 rollout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Online registration and incorporation of companies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Simplified and easy mode of filing of e-forms / returns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Online registration and verification of changes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Centralized Data repository and online inspection of documents by public</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8" name="Subtitle 2"/>
          <p:cNvSpPr txBox="1">
            <a:spLocks/>
          </p:cNvSpPr>
          <p:nvPr/>
        </p:nvSpPr>
        <p:spPr>
          <a:xfrm>
            <a:off x="4724400" y="1600200"/>
            <a:ext cx="4038600"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Impact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Anytime / anywhere service to corporate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Corporate centric approach</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Increased transparency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Enhanced service levels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 employees and devote more time to doing value added tasks including data analysis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Timely grievance redressal</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extLst>
      <p:ext uri="{BB962C8B-B14F-4D97-AF65-F5344CB8AC3E}">
        <p14:creationId xmlns:p14="http://schemas.microsoft.com/office/powerpoint/2010/main" val="12225879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Issue of Digital Divide </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sz="1800" dirty="0" smtClean="0">
                <a:solidFill>
                  <a:srgbClr val="000000"/>
                </a:solidFill>
              </a:rPr>
              <a:t>Not all customers / citizens may be IT savvy enough to undertake end to end self service. In such cases, certain sub processes may have to retain manual options…</a:t>
            </a:r>
          </a:p>
          <a:p>
            <a:pPr marL="342900" lvl="0" indent="-342900" eaLnBrk="0" hangingPunct="0">
              <a:lnSpc>
                <a:spcPct val="120000"/>
              </a:lnSpc>
              <a:spcAft>
                <a:spcPts val="600"/>
              </a:spcAft>
              <a:buSzPct val="90000"/>
            </a:pPr>
            <a:r>
              <a:rPr lang="en-US" sz="1800" b="1" dirty="0" smtClean="0">
                <a:solidFill>
                  <a:srgbClr val="000000"/>
                </a:solidFill>
              </a:rPr>
              <a:t>Case of MCA21:</a:t>
            </a:r>
          </a:p>
          <a:p>
            <a:pPr marL="571500" lvl="1" indent="-342900" eaLnBrk="0" hangingPunct="0">
              <a:lnSpc>
                <a:spcPct val="120000"/>
              </a:lnSpc>
              <a:spcAft>
                <a:spcPts val="600"/>
              </a:spcAft>
              <a:buSzPct val="90000"/>
            </a:pPr>
            <a:r>
              <a:rPr lang="en-US" sz="1600" dirty="0" smtClean="0">
                <a:solidFill>
                  <a:srgbClr val="000000"/>
                </a:solidFill>
              </a:rPr>
              <a:t>Though e-filing was mandated, MCA realized that not all companies may have the capacity to undertake end to end e-filing and may require handholding in initial stages</a:t>
            </a:r>
          </a:p>
          <a:p>
            <a:pPr marL="571500" lvl="1" indent="-342900" eaLnBrk="0" hangingPunct="0">
              <a:lnSpc>
                <a:spcPct val="120000"/>
              </a:lnSpc>
              <a:spcAft>
                <a:spcPts val="600"/>
              </a:spcAft>
              <a:buSzPct val="90000"/>
            </a:pPr>
            <a:r>
              <a:rPr lang="en-US" sz="1600" dirty="0" smtClean="0">
                <a:solidFill>
                  <a:srgbClr val="000000"/>
                </a:solidFill>
              </a:rPr>
              <a:t>Physical Front Offices (PFO) were opened in major locations to hand hold companies in e-filing during initial phase</a:t>
            </a:r>
          </a:p>
          <a:p>
            <a:pPr marL="571500" lvl="1" indent="-342900" eaLnBrk="0" hangingPunct="0">
              <a:lnSpc>
                <a:spcPct val="120000"/>
              </a:lnSpc>
              <a:spcAft>
                <a:spcPts val="600"/>
              </a:spcAft>
              <a:buSzPct val="90000"/>
            </a:pPr>
            <a:r>
              <a:rPr lang="en-US" sz="1600" dirty="0" smtClean="0">
                <a:solidFill>
                  <a:srgbClr val="000000"/>
                </a:solidFill>
              </a:rPr>
              <a:t>Once the capacities were built, facilitation counters gradually being phased out in favour of filing at customer’s premises</a:t>
            </a:r>
          </a:p>
          <a:p>
            <a:pPr marL="571500" lvl="1" indent="-342900" eaLnBrk="0" hangingPunct="0">
              <a:lnSpc>
                <a:spcPct val="120000"/>
              </a:lnSpc>
              <a:spcAft>
                <a:spcPts val="600"/>
              </a:spcAft>
              <a:buSzPct val="90000"/>
            </a:pPr>
            <a:endParaRPr lang="en-US" sz="1600" dirty="0">
              <a:solidFill>
                <a:srgbClr val="000000"/>
              </a:solidFill>
            </a:endParaRPr>
          </a:p>
          <a:p>
            <a:pPr marL="342900" lvl="0" indent="-342900" eaLnBrk="0" hangingPunct="0">
              <a:lnSpc>
                <a:spcPct val="120000"/>
              </a:lnSpc>
              <a:spcAft>
                <a:spcPts val="600"/>
              </a:spcAft>
              <a:buSzPct val="90000"/>
            </a:pPr>
            <a:r>
              <a:rPr lang="en-US" sz="1800" dirty="0" smtClean="0">
                <a:solidFill>
                  <a:srgbClr val="000000"/>
                </a:solidFill>
              </a:rPr>
              <a:t>For most citizen self services, facilitation counters (e.g. Common Service Centre) may be necessary till necessary capacities are built up</a:t>
            </a: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Tree>
    <p:extLst>
      <p:ext uri="{BB962C8B-B14F-4D97-AF65-F5344CB8AC3E}">
        <p14:creationId xmlns:p14="http://schemas.microsoft.com/office/powerpoint/2010/main" val="7378235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ox(in)">
                                      <p:cBhvr>
                                        <p:cTn id="7" dur="500"/>
                                        <p:tgtEl>
                                          <p:spTgt spid="1680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2" dur="500"/>
                                        <p:tgtEl>
                                          <p:spTgt spid="1680387">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5" dur="500"/>
                                        <p:tgtEl>
                                          <p:spTgt spid="1680387">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6" dur="500"/>
                                        <p:tgtEl>
                                          <p:spTgt spid="1680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Income Tax – Providing process options</a:t>
            </a:r>
          </a:p>
        </p:txBody>
      </p:sp>
      <p:sp>
        <p:nvSpPr>
          <p:cNvPr id="1680387" name="Rectangle 3"/>
          <p:cNvSpPr>
            <a:spLocks noGrp="1" noChangeArrowheads="1"/>
          </p:cNvSpPr>
          <p:nvPr>
            <p:ph idx="1"/>
          </p:nvPr>
        </p:nvSpPr>
        <p:spPr>
          <a:xfrm>
            <a:off x="160338" y="1363664"/>
            <a:ext cx="8821737" cy="1650999"/>
          </a:xfrm>
        </p:spPr>
        <p:txBody>
          <a:bodyPr/>
          <a:lstStyle/>
          <a:p>
            <a:pPr marL="342900" indent="-342900" eaLnBrk="0" hangingPunct="0">
              <a:lnSpc>
                <a:spcPct val="120000"/>
              </a:lnSpc>
              <a:spcAft>
                <a:spcPts val="600"/>
              </a:spcAft>
              <a:buSzPct val="90000"/>
            </a:pPr>
            <a:r>
              <a:rPr lang="en-US" sz="1800" b="1" dirty="0" smtClean="0">
                <a:solidFill>
                  <a:srgbClr val="000000"/>
                </a:solidFill>
              </a:rPr>
              <a:t>Case </a:t>
            </a:r>
            <a:r>
              <a:rPr lang="en-US" sz="1800" b="1" dirty="0">
                <a:solidFill>
                  <a:srgbClr val="000000"/>
                </a:solidFill>
              </a:rPr>
              <a:t>of </a:t>
            </a:r>
            <a:r>
              <a:rPr lang="en-US" sz="1800" b="1" dirty="0" smtClean="0">
                <a:solidFill>
                  <a:srgbClr val="000000"/>
                </a:solidFill>
              </a:rPr>
              <a:t>Income Tax:</a:t>
            </a:r>
            <a:endParaRPr lang="en-US" sz="1800" b="1" dirty="0">
              <a:solidFill>
                <a:srgbClr val="000000"/>
              </a:solidFill>
            </a:endParaRPr>
          </a:p>
          <a:p>
            <a:pPr marL="571500" lvl="1" indent="-342900" eaLnBrk="0" hangingPunct="0">
              <a:lnSpc>
                <a:spcPct val="120000"/>
              </a:lnSpc>
              <a:spcAft>
                <a:spcPts val="600"/>
              </a:spcAft>
              <a:buSzPct val="90000"/>
            </a:pPr>
            <a:r>
              <a:rPr lang="en-US" sz="1600" dirty="0" smtClean="0">
                <a:solidFill>
                  <a:srgbClr val="000000"/>
                </a:solidFill>
              </a:rPr>
              <a:t>Though many citizens are conversant with e-filing, most of them do not possess Digital Signatures</a:t>
            </a:r>
          </a:p>
          <a:p>
            <a:pPr marL="571500" lvl="1" indent="-342900" eaLnBrk="0" hangingPunct="0">
              <a:lnSpc>
                <a:spcPct val="120000"/>
              </a:lnSpc>
              <a:spcAft>
                <a:spcPts val="600"/>
              </a:spcAft>
              <a:buSzPct val="90000"/>
            </a:pPr>
            <a:r>
              <a:rPr lang="en-US" sz="1600" dirty="0" smtClean="0">
                <a:solidFill>
                  <a:srgbClr val="000000"/>
                </a:solidFill>
              </a:rPr>
              <a:t>Hence alternate process for citizens without DSC was designed</a:t>
            </a: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
        <p:nvSpPr>
          <p:cNvPr id="13" name="TextBox 12"/>
          <p:cNvSpPr txBox="1"/>
          <p:nvPr/>
        </p:nvSpPr>
        <p:spPr>
          <a:xfrm>
            <a:off x="3214688" y="6015517"/>
            <a:ext cx="3214687" cy="600164"/>
          </a:xfrm>
          <a:prstGeom prst="rect">
            <a:avLst/>
          </a:prstGeom>
          <a:noFill/>
        </p:spPr>
        <p:txBody>
          <a:bodyPr wrap="square" rtlCol="0">
            <a:spAutoFit/>
          </a:bodyPr>
          <a:lstStyle/>
          <a:p>
            <a:pPr>
              <a:spcAft>
                <a:spcPts val="600"/>
              </a:spcAft>
            </a:pPr>
            <a:r>
              <a:rPr lang="en-GB" sz="1400" dirty="0" smtClean="0">
                <a:solidFill>
                  <a:srgbClr val="000000"/>
                </a:solidFill>
              </a:rPr>
              <a:t>Option for citizen with DSC</a:t>
            </a:r>
          </a:p>
          <a:p>
            <a:r>
              <a:rPr lang="en-GB" sz="1400" dirty="0" smtClean="0">
                <a:solidFill>
                  <a:srgbClr val="000000"/>
                </a:solidFill>
              </a:rPr>
              <a:t>Option for citizen without DSC</a:t>
            </a:r>
            <a:endParaRPr lang="en-GB" sz="1400" dirty="0">
              <a:solidFill>
                <a:srgbClr val="000000"/>
              </a:solidFill>
            </a:endParaRPr>
          </a:p>
        </p:txBody>
      </p:sp>
      <p:sp>
        <p:nvSpPr>
          <p:cNvPr id="14" name="Rectangle 13"/>
          <p:cNvSpPr/>
          <p:nvPr/>
        </p:nvSpPr>
        <p:spPr bwMode="auto">
          <a:xfrm>
            <a:off x="2657475" y="6015517"/>
            <a:ext cx="557213" cy="242408"/>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5" name="Rectangle 14"/>
          <p:cNvSpPr/>
          <p:nvPr/>
        </p:nvSpPr>
        <p:spPr bwMode="auto">
          <a:xfrm>
            <a:off x="2666995" y="6353661"/>
            <a:ext cx="557213" cy="242408"/>
          </a:xfrm>
          <a:prstGeom prst="rect">
            <a:avLst/>
          </a:prstGeom>
          <a:solidFill>
            <a:srgbClr val="8FE9F3"/>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pic>
        <p:nvPicPr>
          <p:cNvPr id="137218" name="Picture 2"/>
          <p:cNvPicPr>
            <a:picLocks noChangeAspect="1" noChangeArrowheads="1"/>
          </p:cNvPicPr>
          <p:nvPr/>
        </p:nvPicPr>
        <p:blipFill>
          <a:blip r:embed="rId3" cstate="print"/>
          <a:srcRect/>
          <a:stretch>
            <a:fillRect/>
          </a:stretch>
        </p:blipFill>
        <p:spPr bwMode="auto">
          <a:xfrm>
            <a:off x="471488" y="2938473"/>
            <a:ext cx="8301038" cy="3043714"/>
          </a:xfrm>
          <a:prstGeom prst="rect">
            <a:avLst/>
          </a:prstGeom>
          <a:noFill/>
          <a:ln w="9525">
            <a:noFill/>
            <a:miter lim="800000"/>
            <a:headEnd/>
            <a:tailEnd/>
          </a:ln>
          <a:effectLst/>
        </p:spPr>
      </p:pic>
    </p:spTree>
    <p:extLst>
      <p:ext uri="{BB962C8B-B14F-4D97-AF65-F5344CB8AC3E}">
        <p14:creationId xmlns:p14="http://schemas.microsoft.com/office/powerpoint/2010/main" val="114170127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73102"/>
            <a:ext cx="8805862" cy="755650"/>
          </a:xfrm>
        </p:spPr>
        <p:txBody>
          <a:bodyPr/>
          <a:lstStyle/>
          <a:p>
            <a:r>
              <a:rPr lang="en-US" b="1" dirty="0" smtClean="0">
                <a:solidFill>
                  <a:srgbClr val="000000"/>
                </a:solidFill>
              </a:rPr>
              <a:t>Standardizing work processes</a:t>
            </a:r>
          </a:p>
        </p:txBody>
      </p:sp>
      <p:sp>
        <p:nvSpPr>
          <p:cNvPr id="1680387" name="Rectangle 3"/>
          <p:cNvSpPr>
            <a:spLocks noGrp="1" noChangeArrowheads="1"/>
          </p:cNvSpPr>
          <p:nvPr>
            <p:ph idx="1"/>
          </p:nvPr>
        </p:nvSpPr>
        <p:spPr>
          <a:xfrm>
            <a:off x="160338" y="1228752"/>
            <a:ext cx="8821737" cy="4951412"/>
          </a:xfrm>
        </p:spPr>
        <p:txBody>
          <a:bodyPr/>
          <a:lstStyle/>
          <a:p>
            <a:pPr marL="342900" lvl="0" indent="-342900" eaLnBrk="0" hangingPunct="0">
              <a:lnSpc>
                <a:spcPct val="110000"/>
              </a:lnSpc>
              <a:spcAft>
                <a:spcPts val="600"/>
              </a:spcAft>
              <a:buSzPct val="90000"/>
            </a:pPr>
            <a:r>
              <a:rPr lang="en-US" dirty="0" smtClean="0">
                <a:solidFill>
                  <a:srgbClr val="000000"/>
                </a:solidFill>
              </a:rPr>
              <a:t>Work processes should be standardized to the extent possible, with a common understanding of:</a:t>
            </a:r>
          </a:p>
          <a:p>
            <a:pPr marL="571500" lvl="1" indent="-342900" eaLnBrk="0" hangingPunct="0">
              <a:lnSpc>
                <a:spcPct val="110000"/>
              </a:lnSpc>
              <a:spcAft>
                <a:spcPts val="600"/>
              </a:spcAft>
              <a:buSzPct val="90000"/>
            </a:pPr>
            <a:r>
              <a:rPr lang="en-US" sz="2000" dirty="0" smtClean="0">
                <a:solidFill>
                  <a:srgbClr val="000000"/>
                </a:solidFill>
              </a:rPr>
              <a:t>Input &amp; output expected (Quality &amp; Quantity of content)</a:t>
            </a:r>
          </a:p>
          <a:p>
            <a:pPr marL="571500" lvl="1" indent="-342900" eaLnBrk="0" hangingPunct="0">
              <a:lnSpc>
                <a:spcPct val="110000"/>
              </a:lnSpc>
              <a:spcAft>
                <a:spcPts val="600"/>
              </a:spcAft>
              <a:buSzPct val="90000"/>
            </a:pPr>
            <a:r>
              <a:rPr lang="en-US" sz="2000" dirty="0" smtClean="0">
                <a:solidFill>
                  <a:srgbClr val="000000"/>
                </a:solidFill>
              </a:rPr>
              <a:t>Cost</a:t>
            </a:r>
          </a:p>
          <a:p>
            <a:pPr marL="571500" lvl="1" indent="-342900" eaLnBrk="0" hangingPunct="0">
              <a:lnSpc>
                <a:spcPct val="110000"/>
              </a:lnSpc>
              <a:spcAft>
                <a:spcPts val="600"/>
              </a:spcAft>
              <a:buSzPct val="90000"/>
            </a:pPr>
            <a:r>
              <a:rPr lang="en-US" sz="2000" dirty="0" smtClean="0">
                <a:solidFill>
                  <a:srgbClr val="000000"/>
                </a:solidFill>
              </a:rPr>
              <a:t>Sequence</a:t>
            </a:r>
          </a:p>
          <a:p>
            <a:pPr marL="571500" lvl="1" indent="-342900" eaLnBrk="0" hangingPunct="0">
              <a:lnSpc>
                <a:spcPct val="110000"/>
              </a:lnSpc>
              <a:spcAft>
                <a:spcPts val="600"/>
              </a:spcAft>
              <a:buSzPct val="90000"/>
            </a:pPr>
            <a:r>
              <a:rPr lang="en-US" sz="2000" dirty="0" smtClean="0">
                <a:solidFill>
                  <a:srgbClr val="000000"/>
                </a:solidFill>
              </a:rPr>
              <a:t>Timing ……</a:t>
            </a:r>
          </a:p>
          <a:p>
            <a:pPr marL="342900" indent="-342900" eaLnBrk="0" hangingPunct="0">
              <a:lnSpc>
                <a:spcPct val="110000"/>
              </a:lnSpc>
              <a:spcAft>
                <a:spcPts val="600"/>
              </a:spcAft>
              <a:buSzPct val="90000"/>
            </a:pPr>
            <a:r>
              <a:rPr lang="en-US" dirty="0">
                <a:solidFill>
                  <a:srgbClr val="000000"/>
                </a:solidFill>
              </a:rPr>
              <a:t>Avoids different regions, units, people </a:t>
            </a:r>
            <a:r>
              <a:rPr lang="en-US" dirty="0" smtClean="0">
                <a:solidFill>
                  <a:srgbClr val="000000"/>
                </a:solidFill>
              </a:rPr>
              <a:t>delivering the same service working </a:t>
            </a:r>
            <a:r>
              <a:rPr lang="en-US" dirty="0">
                <a:solidFill>
                  <a:srgbClr val="000000"/>
                </a:solidFill>
              </a:rPr>
              <a:t>on their own agenda</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Detecting abnormality vs. standards helps exposing waste</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If standards are not set: </a:t>
            </a:r>
          </a:p>
          <a:p>
            <a:pPr marL="571500" lvl="1" indent="-342900" eaLnBrk="0" hangingPunct="0">
              <a:lnSpc>
                <a:spcPct val="110000"/>
              </a:lnSpc>
              <a:spcAft>
                <a:spcPts val="600"/>
              </a:spcAft>
              <a:buSzPct val="90000"/>
            </a:pPr>
            <a:r>
              <a:rPr lang="en-US" sz="2000" dirty="0" smtClean="0">
                <a:solidFill>
                  <a:srgbClr val="000000"/>
                </a:solidFill>
              </a:rPr>
              <a:t>Abnormality cannot be detected</a:t>
            </a:r>
          </a:p>
          <a:p>
            <a:pPr marL="571500" lvl="1" indent="-342900" eaLnBrk="0" hangingPunct="0">
              <a:lnSpc>
                <a:spcPct val="110000"/>
              </a:lnSpc>
              <a:spcAft>
                <a:spcPts val="600"/>
              </a:spcAft>
              <a:buSzPct val="90000"/>
            </a:pPr>
            <a:r>
              <a:rPr lang="en-US" sz="2000" dirty="0" smtClean="0">
                <a:solidFill>
                  <a:srgbClr val="000000"/>
                </a:solidFill>
              </a:rPr>
              <a:t>Hinders a learning &amp; improvement culture</a:t>
            </a:r>
          </a:p>
          <a:p>
            <a:pPr marL="571500" lvl="1" indent="-342900" eaLnBrk="0" hangingPunct="0">
              <a:lnSpc>
                <a:spcPct val="110000"/>
              </a:lnSpc>
              <a:spcAft>
                <a:spcPts val="600"/>
              </a:spcAft>
              <a:buSzPct val="90000"/>
            </a:pPr>
            <a:endParaRPr lang="en-US" sz="2000"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defRPr/>
            </a:pPr>
            <a:endParaRPr lang="en-US" dirty="0">
              <a:solidFill>
                <a:srgbClr val="000000"/>
              </a:solidFill>
            </a:endParaRPr>
          </a:p>
          <a:p>
            <a:pPr marL="342900" lvl="0" indent="-342900" eaLnBrk="0" hangingPunct="0">
              <a:lnSpc>
                <a:spcPct val="110000"/>
              </a:lnSpc>
              <a:spcAft>
                <a:spcPts val="600"/>
              </a:spcAft>
              <a:buSzPct val="90000"/>
              <a:defRPr/>
            </a:pPr>
            <a:endParaRPr dirty="0">
              <a:solidFill>
                <a:srgbClr val="000000"/>
              </a:solidFill>
            </a:endParaRPr>
          </a:p>
        </p:txBody>
      </p:sp>
    </p:spTree>
    <p:extLst>
      <p:ext uri="{BB962C8B-B14F-4D97-AF65-F5344CB8AC3E}">
        <p14:creationId xmlns:p14="http://schemas.microsoft.com/office/powerpoint/2010/main" val="7263070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Use of Standard Templates and Forms</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sz="2200" dirty="0" smtClean="0">
                <a:solidFill>
                  <a:srgbClr val="000000"/>
                </a:solidFill>
              </a:rPr>
              <a:t>Standard Templates to be created and used for repeated tasks…</a:t>
            </a:r>
          </a:p>
          <a:p>
            <a:pPr marL="571500" lvl="1" indent="-342900" eaLnBrk="0" hangingPunct="0">
              <a:lnSpc>
                <a:spcPct val="110000"/>
              </a:lnSpc>
              <a:spcAft>
                <a:spcPts val="600"/>
              </a:spcAft>
              <a:buSzPct val="90000"/>
            </a:pPr>
            <a:r>
              <a:rPr lang="en-US" sz="2200" dirty="0" smtClean="0">
                <a:solidFill>
                  <a:srgbClr val="000000"/>
                </a:solidFill>
              </a:rPr>
              <a:t>e.g. : Standard Bidding Documents, Standard requisition forms etc</a:t>
            </a:r>
          </a:p>
          <a:p>
            <a:pPr marL="571500" lvl="1" indent="-342900" eaLnBrk="0" hangingPunct="0">
              <a:lnSpc>
                <a:spcPct val="110000"/>
              </a:lnSpc>
              <a:spcAft>
                <a:spcPts val="600"/>
              </a:spcAft>
              <a:buSzPct val="90000"/>
            </a:pPr>
            <a:r>
              <a:rPr lang="en-US" sz="2200" dirty="0" smtClean="0">
                <a:solidFill>
                  <a:srgbClr val="000000"/>
                </a:solidFill>
              </a:rPr>
              <a:t>Standard templates reduces the time required for the creator to prepare the work product and for the user to comprehend it (as he already knows which section to look for the relevant content)</a:t>
            </a:r>
          </a:p>
          <a:p>
            <a:pPr marL="571500" lvl="1" indent="-342900" eaLnBrk="0" hangingPunct="0">
              <a:lnSpc>
                <a:spcPct val="110000"/>
              </a:lnSpc>
              <a:spcAft>
                <a:spcPts val="600"/>
              </a:spcAft>
              <a:buSzPct val="90000"/>
            </a:pPr>
            <a:endParaRPr lang="en-US" sz="2200" dirty="0" smtClean="0">
              <a:solidFill>
                <a:srgbClr val="000000"/>
              </a:solidFill>
            </a:endParaRPr>
          </a:p>
          <a:p>
            <a:pPr marL="342900" indent="-342900" eaLnBrk="0" hangingPunct="0">
              <a:lnSpc>
                <a:spcPct val="110000"/>
              </a:lnSpc>
              <a:spcAft>
                <a:spcPts val="600"/>
              </a:spcAft>
              <a:buSzPct val="90000"/>
            </a:pPr>
            <a:r>
              <a:rPr lang="en-US" sz="2200" dirty="0" smtClean="0">
                <a:solidFill>
                  <a:srgbClr val="000000"/>
                </a:solidFill>
              </a:rPr>
              <a:t>Forms to be re-designed, with the following considerations…</a:t>
            </a:r>
          </a:p>
          <a:p>
            <a:pPr marL="571500" lvl="1" indent="-342900" eaLnBrk="0" hangingPunct="0">
              <a:lnSpc>
                <a:spcPct val="110000"/>
              </a:lnSpc>
              <a:spcAft>
                <a:spcPts val="600"/>
              </a:spcAft>
              <a:buSzPct val="90000"/>
            </a:pPr>
            <a:r>
              <a:rPr lang="en-US" sz="2200" dirty="0" smtClean="0">
                <a:solidFill>
                  <a:srgbClr val="000000"/>
                </a:solidFill>
              </a:rPr>
              <a:t>Are all the information captured, really required for our purpose?</a:t>
            </a:r>
          </a:p>
          <a:p>
            <a:pPr marL="571500" lvl="1" indent="-342900" eaLnBrk="0" hangingPunct="0">
              <a:lnSpc>
                <a:spcPct val="110000"/>
              </a:lnSpc>
              <a:spcAft>
                <a:spcPts val="600"/>
              </a:spcAft>
              <a:buSzPct val="90000"/>
            </a:pPr>
            <a:r>
              <a:rPr lang="en-US" sz="2200" dirty="0" smtClean="0">
                <a:solidFill>
                  <a:srgbClr val="000000"/>
                </a:solidFill>
              </a:rPr>
              <a:t>Are we re-capturing information which we already have?</a:t>
            </a:r>
          </a:p>
          <a:p>
            <a:pPr marL="571500" lvl="1" indent="-342900" eaLnBrk="0" hangingPunct="0">
              <a:lnSpc>
                <a:spcPct val="110000"/>
              </a:lnSpc>
              <a:spcAft>
                <a:spcPts val="600"/>
              </a:spcAft>
              <a:buSzPct val="90000"/>
            </a:pPr>
            <a:r>
              <a:rPr lang="en-US" sz="2200" dirty="0" smtClean="0">
                <a:solidFill>
                  <a:srgbClr val="000000"/>
                </a:solidFill>
              </a:rPr>
              <a:t>Are the forms self explanatory for the users and unambiguous?</a:t>
            </a:r>
            <a:endParaRPr sz="2200" dirty="0">
              <a:solidFill>
                <a:srgbClr val="000000"/>
              </a:solidFill>
            </a:endParaRPr>
          </a:p>
        </p:txBody>
      </p:sp>
    </p:spTree>
    <p:extLst>
      <p:ext uri="{BB962C8B-B14F-4D97-AF65-F5344CB8AC3E}">
        <p14:creationId xmlns:p14="http://schemas.microsoft.com/office/powerpoint/2010/main" val="373102229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a:t>
            </a:r>
          </a:p>
        </p:txBody>
      </p:sp>
      <p:sp>
        <p:nvSpPr>
          <p:cNvPr id="1680387" name="Rectangle 3"/>
          <p:cNvSpPr>
            <a:spLocks noGrp="1" noChangeArrowheads="1"/>
          </p:cNvSpPr>
          <p:nvPr>
            <p:ph idx="1"/>
          </p:nvPr>
        </p:nvSpPr>
        <p:spPr>
          <a:xfrm>
            <a:off x="160338" y="1198773"/>
            <a:ext cx="8821737" cy="4951412"/>
          </a:xfrm>
        </p:spPr>
        <p:txBody>
          <a:bodyPr/>
          <a:lstStyle/>
          <a:p>
            <a:pPr marL="342900" lvl="0" indent="-342900" eaLnBrk="0" hangingPunct="0">
              <a:lnSpc>
                <a:spcPct val="110000"/>
              </a:lnSpc>
              <a:spcAft>
                <a:spcPts val="600"/>
              </a:spcAft>
              <a:buSzPct val="90000"/>
            </a:pPr>
            <a:r>
              <a:rPr lang="en-US" dirty="0">
                <a:solidFill>
                  <a:srgbClr val="000000"/>
                </a:solidFill>
              </a:rPr>
              <a:t>In some circumstances, </a:t>
            </a:r>
            <a:r>
              <a:rPr lang="en-US" dirty="0" smtClean="0">
                <a:solidFill>
                  <a:srgbClr val="000000"/>
                </a:solidFill>
              </a:rPr>
              <a:t>re-examination of the drivers behind initial process design or comparison </a:t>
            </a:r>
            <a:r>
              <a:rPr lang="en-US" dirty="0">
                <a:solidFill>
                  <a:srgbClr val="000000"/>
                </a:solidFill>
              </a:rPr>
              <a:t>with best practices within and external to an industry may drive the design of the process through:</a:t>
            </a:r>
          </a:p>
          <a:p>
            <a:pPr marL="571500" lvl="1" indent="-342900" eaLnBrk="0" hangingPunct="0">
              <a:lnSpc>
                <a:spcPct val="110000"/>
              </a:lnSpc>
              <a:spcAft>
                <a:spcPts val="600"/>
              </a:spcAft>
              <a:buSzPct val="90000"/>
            </a:pPr>
            <a:r>
              <a:rPr lang="en-US" sz="2000" dirty="0" smtClean="0">
                <a:solidFill>
                  <a:srgbClr val="000000"/>
                </a:solidFill>
              </a:rPr>
              <a:t>Elimination of steps that do not contribute much to the final work product or the policy / legal constraints governing it</a:t>
            </a:r>
          </a:p>
          <a:p>
            <a:pPr marL="571500" lvl="1" indent="-342900" eaLnBrk="0" hangingPunct="0">
              <a:lnSpc>
                <a:spcPct val="110000"/>
              </a:lnSpc>
              <a:spcAft>
                <a:spcPts val="600"/>
              </a:spcAft>
              <a:buSzPct val="90000"/>
            </a:pPr>
            <a:r>
              <a:rPr lang="en-US" sz="2000" dirty="0" smtClean="0">
                <a:solidFill>
                  <a:srgbClr val="000000"/>
                </a:solidFill>
              </a:rPr>
              <a:t>Comparing </a:t>
            </a:r>
            <a:r>
              <a:rPr lang="en-US" sz="2000" dirty="0">
                <a:solidFill>
                  <a:srgbClr val="000000"/>
                </a:solidFill>
              </a:rPr>
              <a:t>an </a:t>
            </a:r>
            <a:r>
              <a:rPr lang="en-US" sz="2000" dirty="0" smtClean="0">
                <a:solidFill>
                  <a:srgbClr val="000000"/>
                </a:solidFill>
              </a:rPr>
              <a:t>agency’s </a:t>
            </a:r>
            <a:r>
              <a:rPr lang="en-US" sz="2000" dirty="0">
                <a:solidFill>
                  <a:srgbClr val="000000"/>
                </a:solidFill>
              </a:rPr>
              <a:t>performance to internal and/or external peers, competitors or world class </a:t>
            </a:r>
            <a:r>
              <a:rPr lang="en-US" sz="2000" dirty="0" smtClean="0">
                <a:solidFill>
                  <a:srgbClr val="000000"/>
                </a:solidFill>
              </a:rPr>
              <a:t>organizations</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Determining potential opportunities for improvement through application of </a:t>
            </a:r>
            <a:r>
              <a:rPr lang="en-US" sz="2000" dirty="0" smtClean="0">
                <a:solidFill>
                  <a:srgbClr val="000000"/>
                </a:solidFill>
              </a:rPr>
              <a:t>leading / best </a:t>
            </a:r>
            <a:r>
              <a:rPr lang="en-US" sz="2000" dirty="0">
                <a:solidFill>
                  <a:srgbClr val="000000"/>
                </a:solidFill>
              </a:rPr>
              <a:t>practices</a:t>
            </a:r>
          </a:p>
          <a:p>
            <a:pPr marL="571500" lvl="1" indent="-342900" eaLnBrk="0" hangingPunct="0">
              <a:lnSpc>
                <a:spcPct val="110000"/>
              </a:lnSpc>
              <a:spcAft>
                <a:spcPts val="600"/>
              </a:spcAft>
              <a:buSzPct val="90000"/>
            </a:pPr>
            <a:r>
              <a:rPr lang="en-US" sz="2000" dirty="0">
                <a:solidFill>
                  <a:srgbClr val="000000"/>
                </a:solidFill>
              </a:rPr>
              <a:t>Generating ideas for improving performance</a:t>
            </a:r>
          </a:p>
          <a:p>
            <a:pPr marL="571500" lvl="1" indent="-342900" eaLnBrk="0" hangingPunct="0">
              <a:lnSpc>
                <a:spcPct val="110000"/>
              </a:lnSpc>
              <a:spcAft>
                <a:spcPts val="600"/>
              </a:spcAft>
              <a:buSzPct val="90000"/>
            </a:pPr>
            <a:r>
              <a:rPr lang="en-US" sz="2000" dirty="0">
                <a:solidFill>
                  <a:srgbClr val="000000"/>
                </a:solidFill>
              </a:rPr>
              <a:t>Comparing roles - function, mission and structure of an </a:t>
            </a:r>
            <a:r>
              <a:rPr lang="en-US" sz="2000" dirty="0" smtClean="0">
                <a:solidFill>
                  <a:srgbClr val="000000"/>
                </a:solidFill>
              </a:rPr>
              <a:t>organization</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Comparing processes and practices</a:t>
            </a:r>
          </a:p>
          <a:p>
            <a:pPr marL="571500" lvl="1" indent="-342900" eaLnBrk="0" hangingPunct="0">
              <a:lnSpc>
                <a:spcPct val="110000"/>
              </a:lnSpc>
              <a:spcAft>
                <a:spcPts val="600"/>
              </a:spcAft>
              <a:buSzPct val="90000"/>
            </a:pPr>
            <a:r>
              <a:rPr lang="en-US" sz="2000" dirty="0">
                <a:solidFill>
                  <a:srgbClr val="000000"/>
                </a:solidFill>
              </a:rPr>
              <a:t>Benchmarks and performance measures</a:t>
            </a:r>
          </a:p>
        </p:txBody>
      </p:sp>
    </p:spTree>
    <p:extLst>
      <p:ext uri="{BB962C8B-B14F-4D97-AF65-F5344CB8AC3E}">
        <p14:creationId xmlns:p14="http://schemas.microsoft.com/office/powerpoint/2010/main" val="112876303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 – Passport Seva example</a:t>
            </a:r>
          </a:p>
        </p:txBody>
      </p:sp>
      <p:sp>
        <p:nvSpPr>
          <p:cNvPr id="7" name="AutoShape 7"/>
          <p:cNvSpPr>
            <a:spLocks noChangeArrowheads="1"/>
          </p:cNvSpPr>
          <p:nvPr/>
        </p:nvSpPr>
        <p:spPr bwMode="auto">
          <a:xfrm>
            <a:off x="50800"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Visits RPO</a:t>
            </a:r>
            <a:endParaRPr lang="en-US" sz="1200" b="1" dirty="0">
              <a:latin typeface="Tahoma" pitchFamily="34" charset="0"/>
            </a:endParaRPr>
          </a:p>
        </p:txBody>
      </p:sp>
      <p:sp>
        <p:nvSpPr>
          <p:cNvPr id="8" name="AutoShape 8"/>
          <p:cNvSpPr>
            <a:spLocks noChangeArrowheads="1"/>
          </p:cNvSpPr>
          <p:nvPr/>
        </p:nvSpPr>
        <p:spPr bwMode="auto">
          <a:xfrm>
            <a:off x="4054473"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RPO sends request for police verification</a:t>
            </a:r>
            <a:endParaRPr lang="en-US" sz="1200" b="1" dirty="0">
              <a:latin typeface="Tahoma" pitchFamily="34" charset="0"/>
            </a:endParaRPr>
          </a:p>
        </p:txBody>
      </p:sp>
      <p:sp>
        <p:nvSpPr>
          <p:cNvPr id="9" name="AutoShape 9"/>
          <p:cNvSpPr>
            <a:spLocks noChangeArrowheads="1"/>
          </p:cNvSpPr>
          <p:nvPr/>
        </p:nvSpPr>
        <p:spPr bwMode="auto">
          <a:xfrm>
            <a:off x="50561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visits citizen and conducts verification</a:t>
            </a:r>
            <a:endParaRPr lang="en-US" sz="1200" b="1" dirty="0">
              <a:latin typeface="Tahoma" pitchFamily="34" charset="0"/>
            </a:endParaRPr>
          </a:p>
        </p:txBody>
      </p:sp>
      <p:sp>
        <p:nvSpPr>
          <p:cNvPr id="10" name="AutoShape 10"/>
          <p:cNvSpPr>
            <a:spLocks noChangeArrowheads="1"/>
          </p:cNvSpPr>
          <p:nvPr/>
        </p:nvSpPr>
        <p:spPr bwMode="auto">
          <a:xfrm>
            <a:off x="3063874"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Payment of fee by citizen</a:t>
            </a:r>
            <a:endParaRPr lang="en-US" sz="1200" b="1" dirty="0">
              <a:latin typeface="Tahoma" pitchFamily="34" charset="0"/>
            </a:endParaRPr>
          </a:p>
        </p:txBody>
      </p:sp>
      <p:sp>
        <p:nvSpPr>
          <p:cNvPr id="11" name="AutoShape 14"/>
          <p:cNvSpPr>
            <a:spLocks noChangeArrowheads="1"/>
          </p:cNvSpPr>
          <p:nvPr/>
        </p:nvSpPr>
        <p:spPr bwMode="auto">
          <a:xfrm>
            <a:off x="10429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fills </a:t>
            </a:r>
            <a:r>
              <a:rPr lang="en-US" sz="1200" b="1" dirty="0">
                <a:latin typeface="Tahoma" pitchFamily="34" charset="0"/>
              </a:rPr>
              <a:t>up form &amp; </a:t>
            </a:r>
            <a:r>
              <a:rPr lang="en-US" sz="1200" b="1" dirty="0" smtClean="0">
                <a:latin typeface="Tahoma" pitchFamily="34" charset="0"/>
              </a:rPr>
              <a:t>submits along with docs</a:t>
            </a:r>
            <a:endParaRPr lang="en-US" sz="1200" b="1" dirty="0">
              <a:latin typeface="Tahoma" pitchFamily="34" charset="0"/>
            </a:endParaRPr>
          </a:p>
        </p:txBody>
      </p:sp>
      <p:sp>
        <p:nvSpPr>
          <p:cNvPr id="12" name="AutoShape 15"/>
          <p:cNvSpPr>
            <a:spLocks noChangeArrowheads="1"/>
          </p:cNvSpPr>
          <p:nvPr/>
        </p:nvSpPr>
        <p:spPr bwMode="auto">
          <a:xfrm>
            <a:off x="2054225"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Officer verifies documents</a:t>
            </a:r>
            <a:endParaRPr lang="en-US" sz="1200" b="1" dirty="0">
              <a:latin typeface="Tahoma" pitchFamily="34" charset="0"/>
            </a:endParaRPr>
          </a:p>
        </p:txBody>
      </p:sp>
      <p:sp>
        <p:nvSpPr>
          <p:cNvPr id="13" name="AutoShape 9"/>
          <p:cNvSpPr>
            <a:spLocks noChangeArrowheads="1"/>
          </p:cNvSpPr>
          <p:nvPr/>
        </p:nvSpPr>
        <p:spPr bwMode="auto">
          <a:xfrm>
            <a:off x="6065866" y="1519232"/>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send report to RPO</a:t>
            </a:r>
            <a:endParaRPr lang="en-US" sz="1200" b="1" dirty="0">
              <a:latin typeface="Tahoma" pitchFamily="34" charset="0"/>
            </a:endParaRPr>
          </a:p>
        </p:txBody>
      </p:sp>
      <p:sp>
        <p:nvSpPr>
          <p:cNvPr id="14" name="AutoShape 9"/>
          <p:cNvSpPr>
            <a:spLocks noChangeArrowheads="1"/>
          </p:cNvSpPr>
          <p:nvPr/>
        </p:nvSpPr>
        <p:spPr bwMode="auto">
          <a:xfrm>
            <a:off x="70913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approved</a:t>
            </a:r>
            <a:endParaRPr lang="en-US" sz="1200" b="1" dirty="0">
              <a:latin typeface="Tahoma" pitchFamily="34" charset="0"/>
            </a:endParaRPr>
          </a:p>
        </p:txBody>
      </p:sp>
      <p:sp>
        <p:nvSpPr>
          <p:cNvPr id="15" name="AutoShape 9"/>
          <p:cNvSpPr>
            <a:spLocks noChangeArrowheads="1"/>
          </p:cNvSpPr>
          <p:nvPr/>
        </p:nvSpPr>
        <p:spPr bwMode="auto">
          <a:xfrm>
            <a:off x="8093098" y="1538288"/>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printed and sent by post</a:t>
            </a:r>
            <a:endParaRPr lang="en-US" sz="1200" b="1" dirty="0">
              <a:latin typeface="Tahoma" pitchFamily="34" charset="0"/>
            </a:endParaRPr>
          </a:p>
        </p:txBody>
      </p:sp>
      <p:sp>
        <p:nvSpPr>
          <p:cNvPr id="16" name="Rectangle 3"/>
          <p:cNvSpPr>
            <a:spLocks noChangeArrowheads="1"/>
          </p:cNvSpPr>
          <p:nvPr/>
        </p:nvSpPr>
        <p:spPr bwMode="auto">
          <a:xfrm>
            <a:off x="4064001" y="4978400"/>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84138" y="396240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6" y="447675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091386" y="5486400"/>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312420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313848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314325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3119432"/>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3124200"/>
            <a:ext cx="0" cy="2362200"/>
          </a:xfrm>
          <a:prstGeom prst="line">
            <a:avLst/>
          </a:prstGeom>
          <a:noFill/>
          <a:ln w="9525" cap="rnd">
            <a:solidFill>
              <a:schemeClr val="tx1"/>
            </a:solidFill>
            <a:prstDash val="sysDot"/>
            <a:round/>
            <a:headEnd/>
            <a:tailEnd/>
          </a:ln>
        </p:spPr>
        <p:txBody>
          <a:bodyPr/>
          <a:lstStyle/>
          <a:p>
            <a:endParaRPr lang="en-US"/>
          </a:p>
        </p:txBody>
      </p:sp>
      <p:sp>
        <p:nvSpPr>
          <p:cNvPr id="25" name="Rectangle 21"/>
          <p:cNvSpPr>
            <a:spLocks noChangeArrowheads="1"/>
          </p:cNvSpPr>
          <p:nvPr/>
        </p:nvSpPr>
        <p:spPr bwMode="auto">
          <a:xfrm>
            <a:off x="76200" y="3257550"/>
            <a:ext cx="2438400" cy="609600"/>
          </a:xfrm>
          <a:prstGeom prst="rect">
            <a:avLst/>
          </a:prstGeom>
          <a:noFill/>
          <a:ln w="12700">
            <a:noFill/>
            <a:miter lim="800000"/>
            <a:headEnd/>
            <a:tailEnd/>
          </a:ln>
        </p:spPr>
        <p:txBody>
          <a:bodyPr anchor="ctr"/>
          <a:lstStyle/>
          <a:p>
            <a:pPr eaLnBrk="0" hangingPunct="0"/>
            <a:r>
              <a:rPr lang="en-GB" sz="1400" b="1" dirty="0">
                <a:solidFill>
                  <a:srgbClr val="FF0000"/>
                </a:solidFill>
                <a:latin typeface="Tahoma" pitchFamily="34" charset="0"/>
              </a:rPr>
              <a:t>Start: </a:t>
            </a:r>
          </a:p>
          <a:p>
            <a:pPr eaLnBrk="0" hangingPunct="0"/>
            <a:r>
              <a:rPr lang="en-GB" sz="1400" b="1" dirty="0" smtClean="0">
                <a:solidFill>
                  <a:srgbClr val="FF0000"/>
                </a:solidFill>
                <a:latin typeface="Tahoma" pitchFamily="34" charset="0"/>
              </a:rPr>
              <a:t>Citizen visits RPO</a:t>
            </a:r>
            <a:endParaRPr lang="en-GB" sz="1400" b="1" dirty="0">
              <a:solidFill>
                <a:srgbClr val="FF0000"/>
              </a:solidFill>
              <a:latin typeface="Tahoma" pitchFamily="34" charset="0"/>
            </a:endParaRPr>
          </a:p>
        </p:txBody>
      </p:sp>
      <p:sp>
        <p:nvSpPr>
          <p:cNvPr id="26" name="Rectangle 22"/>
          <p:cNvSpPr>
            <a:spLocks noChangeArrowheads="1"/>
          </p:cNvSpPr>
          <p:nvPr/>
        </p:nvSpPr>
        <p:spPr bwMode="auto">
          <a:xfrm>
            <a:off x="7162800" y="3286126"/>
            <a:ext cx="1905000" cy="609600"/>
          </a:xfrm>
          <a:prstGeom prst="rect">
            <a:avLst/>
          </a:prstGeom>
          <a:noFill/>
          <a:ln w="12700">
            <a:noFill/>
            <a:miter lim="800000"/>
            <a:headEnd/>
            <a:tailEnd/>
          </a:ln>
        </p:spPr>
        <p:txBody>
          <a:bodyPr anchor="ctr"/>
          <a:lstStyle/>
          <a:p>
            <a:pPr algn="r" eaLnBrk="0" hangingPunct="0"/>
            <a:r>
              <a:rPr lang="en-GB" sz="1400" b="1" dirty="0">
                <a:solidFill>
                  <a:srgbClr val="FF0000"/>
                </a:solidFill>
                <a:latin typeface="Tahoma" pitchFamily="34" charset="0"/>
              </a:rPr>
              <a:t>End:</a:t>
            </a:r>
          </a:p>
          <a:p>
            <a:pPr algn="r" eaLnBrk="0" hangingPunct="0"/>
            <a:r>
              <a:rPr lang="en-GB" sz="1400" b="1" dirty="0" smtClean="0">
                <a:solidFill>
                  <a:srgbClr val="FF0000"/>
                </a:solidFill>
                <a:latin typeface="Tahoma" pitchFamily="34" charset="0"/>
              </a:rPr>
              <a:t>Citizen receives passport</a:t>
            </a:r>
            <a:endParaRPr lang="en-GB" sz="1400" b="1" dirty="0">
              <a:solidFill>
                <a:srgbClr val="FF0000"/>
              </a:solidFill>
              <a:latin typeface="Tahoma" pitchFamily="34" charset="0"/>
            </a:endParaRPr>
          </a:p>
        </p:txBody>
      </p:sp>
    </p:spTree>
    <p:extLst>
      <p:ext uri="{BB962C8B-B14F-4D97-AF65-F5344CB8AC3E}">
        <p14:creationId xmlns:p14="http://schemas.microsoft.com/office/powerpoint/2010/main" val="236957468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existing process took about 40 days</a:t>
            </a:r>
          </a:p>
        </p:txBody>
      </p:sp>
      <p:sp>
        <p:nvSpPr>
          <p:cNvPr id="16" name="Rectangle 3"/>
          <p:cNvSpPr>
            <a:spLocks noChangeArrowheads="1"/>
          </p:cNvSpPr>
          <p:nvPr/>
        </p:nvSpPr>
        <p:spPr bwMode="auto">
          <a:xfrm>
            <a:off x="4068761" y="2557424"/>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65088" y="1528724"/>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2043074"/>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100914" y="3071774"/>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2024024"/>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2038312"/>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2043074"/>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2562200"/>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2024024"/>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2085976"/>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586056"/>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886341" y="3114638"/>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25-38 days</a:t>
            </a:r>
            <a:endParaRPr lang="en-GB" sz="1400" b="1" dirty="0">
              <a:latin typeface="Tahoma" pitchFamily="34" charset="0"/>
            </a:endParaRPr>
          </a:p>
        </p:txBody>
      </p:sp>
      <p:sp>
        <p:nvSpPr>
          <p:cNvPr id="30" name="Rectangle 16"/>
          <p:cNvSpPr>
            <a:spLocks noChangeArrowheads="1"/>
          </p:cNvSpPr>
          <p:nvPr/>
        </p:nvSpPr>
        <p:spPr bwMode="auto">
          <a:xfrm>
            <a:off x="7458075" y="3628988"/>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1" name="Line 11"/>
          <p:cNvSpPr>
            <a:spLocks noChangeShapeType="1"/>
          </p:cNvSpPr>
          <p:nvPr/>
        </p:nvSpPr>
        <p:spPr bwMode="auto">
          <a:xfrm>
            <a:off x="76200" y="4991100"/>
            <a:ext cx="8991600" cy="0"/>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3860800" y="4800600"/>
            <a:ext cx="1828800" cy="304800"/>
          </a:xfrm>
          <a:prstGeom prst="rect">
            <a:avLst/>
          </a:prstGeom>
          <a:solidFill>
            <a:schemeClr val="bg1"/>
          </a:solidFill>
          <a:ln w="12700">
            <a:noFill/>
            <a:miter lim="800000"/>
            <a:headEnd/>
            <a:tailEnd/>
          </a:ln>
        </p:spPr>
        <p:txBody>
          <a:bodyPr anchor="ctr"/>
          <a:lstStyle/>
          <a:p>
            <a:pPr algn="ctr" eaLnBrk="0" hangingPunct="0"/>
            <a:r>
              <a:rPr lang="en-GB" b="1" dirty="0">
                <a:latin typeface="Tahoma" pitchFamily="34" charset="0"/>
              </a:rPr>
              <a:t>~ </a:t>
            </a:r>
            <a:r>
              <a:rPr lang="en-GB" b="1" dirty="0" smtClean="0">
                <a:latin typeface="Tahoma" pitchFamily="34" charset="0"/>
              </a:rPr>
              <a:t>40 </a:t>
            </a:r>
            <a:r>
              <a:rPr lang="en-GB" b="1" dirty="0">
                <a:latin typeface="Tahoma" pitchFamily="34" charset="0"/>
              </a:rPr>
              <a:t>days</a:t>
            </a:r>
          </a:p>
        </p:txBody>
      </p:sp>
      <p:sp>
        <p:nvSpPr>
          <p:cNvPr id="33" name="Rectangle 17"/>
          <p:cNvSpPr>
            <a:spLocks noChangeArrowheads="1"/>
          </p:cNvSpPr>
          <p:nvPr/>
        </p:nvSpPr>
        <p:spPr bwMode="auto">
          <a:xfrm>
            <a:off x="76200" y="4038600"/>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7239000" y="4038600"/>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5343525" y="5343524"/>
            <a:ext cx="2900363" cy="971551"/>
          </a:xfrm>
          <a:prstGeom prst="wedgeRoundRectCallout">
            <a:avLst>
              <a:gd name="adj1" fmla="val -37090"/>
              <a:gd name="adj2" fmla="val -25291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Major part </a:t>
            </a:r>
            <a:r>
              <a:rPr kumimoji="0" lang="en-GB" sz="1600" b="0" i="0" u="none" strike="noStrike" cap="none" normalizeH="0" baseline="0" dirty="0" smtClean="0">
                <a:ln>
                  <a:noFill/>
                </a:ln>
                <a:solidFill>
                  <a:schemeClr val="folHlink"/>
                </a:solidFill>
                <a:effectLst/>
                <a:latin typeface="Arial" charset="0"/>
                <a:cs typeface="Arial" charset="0"/>
              </a:rPr>
              <a:t>of the delay is</a:t>
            </a:r>
            <a:r>
              <a:rPr kumimoji="0" lang="en-GB" sz="1600" b="0" i="0" u="none" strike="noStrike" cap="none" normalizeH="0" dirty="0" smtClean="0">
                <a:ln>
                  <a:noFill/>
                </a:ln>
                <a:solidFill>
                  <a:schemeClr val="folHlink"/>
                </a:solidFill>
                <a:effectLst/>
                <a:latin typeface="Arial" charset="0"/>
                <a:cs typeface="Arial" charset="0"/>
              </a:rPr>
              <a:t> caused in delay in the police verification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val="3616658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Is the police verification absolutely necessary…</a:t>
            </a:r>
          </a:p>
        </p:txBody>
      </p:sp>
      <p:sp>
        <p:nvSpPr>
          <p:cNvPr id="1680387" name="Rectangle 3"/>
          <p:cNvSpPr>
            <a:spLocks noGrp="1" noChangeArrowheads="1"/>
          </p:cNvSpPr>
          <p:nvPr>
            <p:ph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sz="1800" dirty="0" smtClean="0">
                <a:solidFill>
                  <a:srgbClr val="000000"/>
                </a:solidFill>
              </a:rPr>
              <a:t>The delays in police verification is due to the delays from the police department, which is completely outside the control of the passports department….</a:t>
            </a:r>
          </a:p>
          <a:p>
            <a:pPr marL="342900" lvl="0" indent="-342900" eaLnBrk="0" hangingPunct="0">
              <a:lnSpc>
                <a:spcPct val="110000"/>
              </a:lnSpc>
              <a:spcAft>
                <a:spcPts val="600"/>
              </a:spcAft>
              <a:buSzPct val="90000"/>
            </a:pPr>
            <a:r>
              <a:rPr lang="en-US" sz="1800" dirty="0" smtClean="0">
                <a:solidFill>
                  <a:srgbClr val="000000"/>
                </a:solidFill>
              </a:rPr>
              <a:t>Can police verification be completely done away with?</a:t>
            </a:r>
            <a:endParaRPr lang="en-US" sz="1800" dirty="0">
              <a:solidFill>
                <a:srgbClr val="000000"/>
              </a:solidFill>
            </a:endParaRPr>
          </a:p>
          <a:p>
            <a:pPr marL="571500" lvl="1" indent="-342900" eaLnBrk="0" hangingPunct="0">
              <a:lnSpc>
                <a:spcPct val="110000"/>
              </a:lnSpc>
              <a:spcAft>
                <a:spcPts val="600"/>
              </a:spcAft>
              <a:buSzPct val="90000"/>
            </a:pPr>
            <a:r>
              <a:rPr lang="en-US" dirty="0" smtClean="0">
                <a:solidFill>
                  <a:srgbClr val="000000"/>
                </a:solidFill>
              </a:rPr>
              <a:t>No… But the process of police verification can be shifted in some cases to post issuance of passport</a:t>
            </a:r>
          </a:p>
          <a:p>
            <a:pPr marL="342900" indent="-342900" eaLnBrk="0" hangingPunct="0">
              <a:lnSpc>
                <a:spcPct val="110000"/>
              </a:lnSpc>
              <a:spcAft>
                <a:spcPts val="600"/>
              </a:spcAft>
              <a:buSzPct val="90000"/>
            </a:pPr>
            <a:r>
              <a:rPr lang="en-US" sz="1800" dirty="0">
                <a:solidFill>
                  <a:srgbClr val="000000"/>
                </a:solidFill>
              </a:rPr>
              <a:t>The solution</a:t>
            </a:r>
            <a:r>
              <a:rPr lang="en-US" sz="1800" dirty="0" smtClean="0">
                <a:solidFill>
                  <a:srgbClr val="000000"/>
                </a:solidFill>
              </a:rPr>
              <a:t>…</a:t>
            </a:r>
          </a:p>
          <a:p>
            <a:pPr marL="571500" lvl="1" indent="-342900" eaLnBrk="0" hangingPunct="0">
              <a:lnSpc>
                <a:spcPct val="110000"/>
              </a:lnSpc>
              <a:spcAft>
                <a:spcPts val="600"/>
              </a:spcAft>
              <a:buSzPct val="90000"/>
            </a:pPr>
            <a:r>
              <a:rPr lang="en-US" dirty="0" smtClean="0">
                <a:solidFill>
                  <a:srgbClr val="000000"/>
                </a:solidFill>
              </a:rPr>
              <a:t>Pre-verification (verification before passport issue) is carried out only in certain cases. Post verification done in other cases, after passport issue</a:t>
            </a:r>
          </a:p>
          <a:p>
            <a:pPr marL="571500" lvl="1" indent="-342900" eaLnBrk="0" hangingPunct="0">
              <a:lnSpc>
                <a:spcPct val="110000"/>
              </a:lnSpc>
              <a:spcAft>
                <a:spcPts val="600"/>
              </a:spcAft>
              <a:buSzPct val="90000"/>
            </a:pPr>
            <a:r>
              <a:rPr lang="en-US" dirty="0" smtClean="0">
                <a:solidFill>
                  <a:srgbClr val="000000"/>
                </a:solidFill>
              </a:rPr>
              <a:t>If the applicant presents three of the fourteen documents, passport granted on post verification basis</a:t>
            </a:r>
          </a:p>
          <a:p>
            <a:pPr marL="571500" lvl="1" indent="-342900" eaLnBrk="0" hangingPunct="0">
              <a:lnSpc>
                <a:spcPct val="110000"/>
              </a:lnSpc>
              <a:spcAft>
                <a:spcPts val="600"/>
              </a:spcAft>
              <a:buSzPct val="90000"/>
            </a:pPr>
            <a:r>
              <a:rPr lang="en-US" dirty="0" smtClean="0">
                <a:solidFill>
                  <a:srgbClr val="000000"/>
                </a:solidFill>
              </a:rPr>
              <a:t>Minors with both parents holding valid passport require only post verification</a:t>
            </a:r>
            <a:endParaRPr lang="en-US" sz="1800" dirty="0" smtClean="0">
              <a:solidFill>
                <a:srgbClr val="000000"/>
              </a:solidFill>
            </a:endParaRPr>
          </a:p>
          <a:p>
            <a:pPr marL="342900" lvl="0" indent="-342900" eaLnBrk="0" hangingPunct="0">
              <a:lnSpc>
                <a:spcPct val="110000"/>
              </a:lnSpc>
              <a:spcAft>
                <a:spcPts val="600"/>
              </a:spcAft>
              <a:buSzPct val="90000"/>
            </a:pPr>
            <a:r>
              <a:rPr lang="en-US" sz="1800" dirty="0" smtClean="0">
                <a:solidFill>
                  <a:srgbClr val="000000"/>
                </a:solidFill>
              </a:rPr>
              <a:t>This business rule change resulted in majority of applications requiring only post verification</a:t>
            </a:r>
            <a:endParaRPr lang="en-US" sz="1800" dirty="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p:txBody>
      </p:sp>
    </p:spTree>
    <p:extLst>
      <p:ext uri="{BB962C8B-B14F-4D97-AF65-F5344CB8AC3E}">
        <p14:creationId xmlns:p14="http://schemas.microsoft.com/office/powerpoint/2010/main" val="106612671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82692"/>
            <a:ext cx="8805862" cy="484816"/>
          </a:xfrm>
        </p:spPr>
        <p:txBody>
          <a:bodyPr/>
          <a:lstStyle/>
          <a:p>
            <a:r>
              <a:rPr lang="en-US" b="1" dirty="0" smtClean="0">
                <a:solidFill>
                  <a:srgbClr val="000000"/>
                </a:solidFill>
              </a:rPr>
              <a:t>Revised process ~ 3 days</a:t>
            </a:r>
          </a:p>
        </p:txBody>
      </p:sp>
      <p:sp>
        <p:nvSpPr>
          <p:cNvPr id="16" name="Rectangle 3"/>
          <p:cNvSpPr>
            <a:spLocks noChangeArrowheads="1"/>
          </p:cNvSpPr>
          <p:nvPr/>
        </p:nvSpPr>
        <p:spPr bwMode="auto">
          <a:xfrm>
            <a:off x="6068991" y="2595509"/>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Post Verification by police</a:t>
            </a:r>
            <a:endParaRPr lang="en-GB" sz="1200" b="1" dirty="0">
              <a:latin typeface="Tahoma" pitchFamily="34" charset="0"/>
            </a:endParaRPr>
          </a:p>
        </p:txBody>
      </p:sp>
      <p:sp>
        <p:nvSpPr>
          <p:cNvPr id="17" name="Rectangle 4"/>
          <p:cNvSpPr>
            <a:spLocks noChangeArrowheads="1"/>
          </p:cNvSpPr>
          <p:nvPr/>
        </p:nvSpPr>
        <p:spPr bwMode="auto">
          <a:xfrm>
            <a:off x="65088" y="105722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157157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4064001" y="2090696"/>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155252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156680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157157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6054703" y="2557446"/>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1552520"/>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1614472"/>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114552"/>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471989" y="2643134"/>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0" name="Rectangle 16"/>
          <p:cNvSpPr>
            <a:spLocks noChangeArrowheads="1"/>
          </p:cNvSpPr>
          <p:nvPr/>
        </p:nvSpPr>
        <p:spPr bwMode="auto">
          <a:xfrm>
            <a:off x="7029450" y="3157484"/>
            <a:ext cx="1571625"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20-30 days</a:t>
            </a:r>
            <a:endParaRPr lang="en-GB" sz="1400" b="1" dirty="0">
              <a:latin typeface="Tahoma" pitchFamily="34" charset="0"/>
            </a:endParaRPr>
          </a:p>
        </p:txBody>
      </p:sp>
      <p:sp>
        <p:nvSpPr>
          <p:cNvPr id="31" name="Line 11"/>
          <p:cNvSpPr>
            <a:spLocks noChangeShapeType="1"/>
          </p:cNvSpPr>
          <p:nvPr/>
        </p:nvSpPr>
        <p:spPr bwMode="auto">
          <a:xfrm flipV="1">
            <a:off x="0" y="4473872"/>
            <a:ext cx="6068991" cy="45719"/>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1600184" y="4386246"/>
            <a:ext cx="4089416" cy="247650"/>
          </a:xfrm>
          <a:prstGeom prst="rect">
            <a:avLst/>
          </a:prstGeom>
          <a:solidFill>
            <a:schemeClr val="bg1"/>
          </a:solidFill>
          <a:ln w="12700">
            <a:noFill/>
            <a:miter lim="800000"/>
            <a:headEnd/>
            <a:tailEnd/>
          </a:ln>
        </p:spPr>
        <p:txBody>
          <a:bodyPr anchor="ctr"/>
          <a:lstStyle/>
          <a:p>
            <a:pPr algn="ctr" eaLnBrk="0" hangingPunct="0"/>
            <a:r>
              <a:rPr lang="en-GB" sz="1400" b="1" dirty="0" smtClean="0">
                <a:latin typeface="Tahoma" pitchFamily="34" charset="0"/>
              </a:rPr>
              <a:t>Time taken for citizen to obtain passport~ 3 </a:t>
            </a:r>
            <a:r>
              <a:rPr lang="en-GB" sz="1400" b="1" dirty="0">
                <a:latin typeface="Tahoma" pitchFamily="34" charset="0"/>
              </a:rPr>
              <a:t>days</a:t>
            </a:r>
          </a:p>
        </p:txBody>
      </p:sp>
      <p:sp>
        <p:nvSpPr>
          <p:cNvPr id="33" name="Rectangle 17"/>
          <p:cNvSpPr>
            <a:spLocks noChangeArrowheads="1"/>
          </p:cNvSpPr>
          <p:nvPr/>
        </p:nvSpPr>
        <p:spPr bwMode="auto">
          <a:xfrm>
            <a:off x="76200" y="3567096"/>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4225903" y="3367034"/>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3686175" y="5064106"/>
            <a:ext cx="4007643" cy="1133476"/>
          </a:xfrm>
          <a:prstGeom prst="wedgeRoundRectCallout">
            <a:avLst>
              <a:gd name="adj1" fmla="val -33193"/>
              <a:gd name="adj2" fmla="val -9094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This process rework along with other steps (online submission, facilitation centres etc) improved the overall quality of service..</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val="3159355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n-US" b="1" dirty="0" smtClean="0">
                <a:solidFill>
                  <a:srgbClr val="000000"/>
                </a:solidFill>
              </a:rPr>
              <a:t>Discuss opportunities to have the wastes eliminated</a:t>
            </a:r>
          </a:p>
        </p:txBody>
      </p:sp>
      <p:graphicFrame>
        <p:nvGraphicFramePr>
          <p:cNvPr id="2352131" name="Group 3"/>
          <p:cNvGraphicFramePr>
            <a:graphicFrameLocks noGrp="1"/>
          </p:cNvGraphicFramePr>
          <p:nvPr>
            <p:ph idx="1"/>
          </p:nvPr>
        </p:nvGraphicFramePr>
        <p:xfrm>
          <a:off x="160338" y="1363666"/>
          <a:ext cx="8821739" cy="4747574"/>
        </p:xfrm>
        <a:graphic>
          <a:graphicData uri="http://schemas.openxmlformats.org/drawingml/2006/table">
            <a:tbl>
              <a:tblPr/>
              <a:tblGrid>
                <a:gridCol w="3968750"/>
                <a:gridCol w="4852989"/>
              </a:tblGrid>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cs typeface="Arial" charset="0"/>
                        </a:rPr>
                        <a:t>Types of wastes</a:t>
                      </a:r>
                      <a:endParaRPr kumimoji="0" lang="en-US" sz="1600" b="0" i="0" u="none" strike="noStrike" cap="none" normalizeH="0" baseline="0" dirty="0" smtClean="0">
                        <a:ln>
                          <a:noFill/>
                        </a:ln>
                        <a:solidFill>
                          <a:schemeClr val="bg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cs typeface="Arial" charset="0"/>
                        </a:rPr>
                        <a:t>Waste metric</a:t>
                      </a:r>
                      <a:endParaRPr kumimoji="0" lang="en-US" sz="1600" b="0" i="0" u="none" strike="noStrike" cap="none" normalizeH="0" baseline="0" dirty="0" smtClean="0">
                        <a:ln>
                          <a:noFill/>
                        </a:ln>
                        <a:solidFill>
                          <a:schemeClr val="bg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Motion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Distance travelled</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Waiting</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Wait time</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Over production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Productivity per person per day</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row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Unnecessary processing</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Cost per transaction</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No of hand off points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No of data entry points</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No of iterations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Defect</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Sigma</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Errors</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v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Yield</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Inventory</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WIP</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9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Transportation</a:t>
                      </a:r>
                      <a:endParaRPr kumimoji="0" lang="en-US" sz="1600" b="0" i="0" u="none" strike="noStrike" cap="none" normalizeH="0" baseline="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Distance traveled per file</a:t>
                      </a:r>
                      <a:endParaRPr kumimoji="0" lang="en-US" sz="1600" b="0" i="0" u="none" strike="noStrike" cap="none" normalizeH="0" baseline="0" dirty="0" smtClean="0">
                        <a:ln>
                          <a:noFill/>
                        </a:ln>
                        <a:solidFill>
                          <a:schemeClr val="tx1"/>
                        </a:solidFill>
                        <a:effectLst/>
                        <a:latin typeface="Arial" charset="0"/>
                      </a:endParaRPr>
                    </a:p>
                  </a:txBody>
                  <a:tcPr marL="101789" marR="10178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of government process components</a:t>
            </a:r>
          </a:p>
        </p:txBody>
      </p:sp>
      <p:sp>
        <p:nvSpPr>
          <p:cNvPr id="1680387" name="Rectangle 3"/>
          <p:cNvSpPr>
            <a:spLocks noGrp="1" noChangeArrowheads="1"/>
          </p:cNvSpPr>
          <p:nvPr>
            <p:ph idx="1"/>
          </p:nvPr>
        </p:nvSpPr>
        <p:spPr>
          <a:xfrm>
            <a:off x="160338" y="2986087"/>
            <a:ext cx="8821737" cy="3328987"/>
          </a:xfrm>
        </p:spPr>
        <p:txBody>
          <a:bodyPr/>
          <a:lstStyle/>
          <a:p>
            <a:pPr>
              <a:lnSpc>
                <a:spcPct val="120000"/>
              </a:lnSpc>
            </a:pPr>
            <a:r>
              <a:rPr lang="en-US" sz="1800" dirty="0" smtClean="0">
                <a:solidFill>
                  <a:srgbClr val="000000"/>
                </a:solidFill>
              </a:rPr>
              <a:t>In considering outsourcing, the following questions need to be considered:</a:t>
            </a:r>
          </a:p>
          <a:p>
            <a:pPr lvl="1">
              <a:lnSpc>
                <a:spcPct val="120000"/>
              </a:lnSpc>
            </a:pPr>
            <a:r>
              <a:rPr lang="en-US" dirty="0">
                <a:solidFill>
                  <a:srgbClr val="000000"/>
                </a:solidFill>
              </a:rPr>
              <a:t>Why would you outsource ?</a:t>
            </a:r>
          </a:p>
          <a:p>
            <a:pPr lvl="1">
              <a:lnSpc>
                <a:spcPct val="120000"/>
              </a:lnSpc>
            </a:pPr>
            <a:r>
              <a:rPr lang="en-US" dirty="0">
                <a:solidFill>
                  <a:srgbClr val="000000"/>
                </a:solidFill>
              </a:rPr>
              <a:t>What would you outsource ?</a:t>
            </a:r>
          </a:p>
          <a:p>
            <a:pPr lvl="1">
              <a:lnSpc>
                <a:spcPct val="120000"/>
              </a:lnSpc>
            </a:pPr>
            <a:r>
              <a:rPr lang="en-US" dirty="0">
                <a:solidFill>
                  <a:srgbClr val="000000"/>
                </a:solidFill>
              </a:rPr>
              <a:t>What would you NOT outsource ?</a:t>
            </a:r>
          </a:p>
          <a:p>
            <a:pPr lvl="1">
              <a:lnSpc>
                <a:spcPct val="120000"/>
              </a:lnSpc>
            </a:pPr>
            <a:r>
              <a:rPr lang="en-US" dirty="0">
                <a:solidFill>
                  <a:srgbClr val="000000"/>
                </a:solidFill>
              </a:rPr>
              <a:t>What are some risks of outsourcing ?</a:t>
            </a:r>
          </a:p>
          <a:p>
            <a:pPr>
              <a:lnSpc>
                <a:spcPct val="120000"/>
              </a:lnSpc>
            </a:pP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385763" y="1363663"/>
            <a:ext cx="8358188" cy="1236662"/>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b="1" dirty="0" smtClean="0"/>
              <a:t>Outsourcing</a:t>
            </a:r>
            <a:r>
              <a:rPr lang="en-US" dirty="0" smtClean="0"/>
              <a:t> is an arrangement in which one organization provides services for another organization that were originally provided in-house - services that have usually been regarded as intrinsic to the organization's business</a:t>
            </a:r>
          </a:p>
        </p:txBody>
      </p:sp>
    </p:spTree>
    <p:extLst>
      <p:ext uri="{BB962C8B-B14F-4D97-AF65-F5344CB8AC3E}">
        <p14:creationId xmlns:p14="http://schemas.microsoft.com/office/powerpoint/2010/main" val="3205012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28131"/>
            <a:ext cx="8805862" cy="755650"/>
          </a:xfrm>
        </p:spPr>
        <p:txBody>
          <a:bodyPr/>
          <a:lstStyle/>
          <a:p>
            <a:r>
              <a:rPr lang="en-US" b="1" dirty="0" smtClean="0">
                <a:solidFill>
                  <a:srgbClr val="000000"/>
                </a:solidFill>
              </a:rPr>
              <a:t>Why Outsource?</a:t>
            </a:r>
          </a:p>
        </p:txBody>
      </p:sp>
      <p:sp>
        <p:nvSpPr>
          <p:cNvPr id="1680387" name="Rectangle 3"/>
          <p:cNvSpPr>
            <a:spLocks noGrp="1" noChangeArrowheads="1"/>
          </p:cNvSpPr>
          <p:nvPr>
            <p:ph idx="1"/>
          </p:nvPr>
        </p:nvSpPr>
        <p:spPr>
          <a:xfrm>
            <a:off x="160338" y="1183781"/>
            <a:ext cx="8821737" cy="4951411"/>
          </a:xfrm>
        </p:spPr>
        <p:txBody>
          <a:bodyPr/>
          <a:lstStyle/>
          <a:p>
            <a:pPr>
              <a:lnSpc>
                <a:spcPct val="120000"/>
              </a:lnSpc>
              <a:spcBef>
                <a:spcPts val="600"/>
              </a:spcBef>
            </a:pPr>
            <a:r>
              <a:rPr lang="en-US" dirty="0" smtClean="0">
                <a:solidFill>
                  <a:srgbClr val="000000"/>
                </a:solidFill>
              </a:rPr>
              <a:t>Government may outsource a process due to the following considerations…</a:t>
            </a:r>
          </a:p>
          <a:p>
            <a:pPr lvl="1">
              <a:lnSpc>
                <a:spcPct val="120000"/>
              </a:lnSpc>
              <a:spcBef>
                <a:spcPts val="600"/>
              </a:spcBef>
            </a:pPr>
            <a:r>
              <a:rPr lang="en-US" sz="2000" dirty="0" smtClean="0">
                <a:solidFill>
                  <a:srgbClr val="000000"/>
                </a:solidFill>
              </a:rPr>
              <a:t>Capacity constraints within the government (skills, manpower, technology etc), which can only be bridged by outsourcing some part of processes</a:t>
            </a:r>
          </a:p>
          <a:p>
            <a:pPr lvl="1">
              <a:lnSpc>
                <a:spcPct val="120000"/>
              </a:lnSpc>
              <a:spcBef>
                <a:spcPts val="600"/>
              </a:spcBef>
            </a:pPr>
            <a:r>
              <a:rPr lang="en-US" sz="2000" dirty="0" smtClean="0">
                <a:solidFill>
                  <a:srgbClr val="000000"/>
                </a:solidFill>
              </a:rPr>
              <a:t>To put in place additional service delivery channels (24*7 channels)</a:t>
            </a:r>
          </a:p>
          <a:p>
            <a:pPr lvl="1">
              <a:lnSpc>
                <a:spcPct val="120000"/>
              </a:lnSpc>
              <a:spcBef>
                <a:spcPts val="600"/>
              </a:spcBef>
            </a:pPr>
            <a:r>
              <a:rPr lang="en-US" sz="2000" dirty="0" smtClean="0">
                <a:solidFill>
                  <a:srgbClr val="000000"/>
                </a:solidFill>
              </a:rPr>
              <a:t>Non value added process steps (collecting forms, data entry etc) can be done with much lower costs to citizen and department if outsourced</a:t>
            </a:r>
          </a:p>
          <a:p>
            <a:pPr lvl="1">
              <a:lnSpc>
                <a:spcPct val="120000"/>
              </a:lnSpc>
              <a:spcBef>
                <a:spcPts val="600"/>
              </a:spcBef>
            </a:pPr>
            <a:r>
              <a:rPr lang="en-US" sz="2000" dirty="0" smtClean="0">
                <a:solidFill>
                  <a:srgbClr val="000000"/>
                </a:solidFill>
              </a:rPr>
              <a:t>Ability to provide better service levels, as it is easier to have formal Service Level Parameters governing the outsourcing relationship..</a:t>
            </a:r>
          </a:p>
          <a:p>
            <a:pPr lvl="1">
              <a:lnSpc>
                <a:spcPct val="120000"/>
              </a:lnSpc>
              <a:spcBef>
                <a:spcPts val="600"/>
              </a:spcBef>
            </a:pPr>
            <a:r>
              <a:rPr lang="en-US" sz="2000" dirty="0" smtClean="0">
                <a:solidFill>
                  <a:srgbClr val="000000"/>
                </a:solidFill>
              </a:rPr>
              <a:t>Improving the 8P’s of service delivery for citizen</a:t>
            </a:r>
          </a:p>
          <a:p>
            <a:pPr lvl="1">
              <a:lnSpc>
                <a:spcPct val="120000"/>
              </a:lnSpc>
              <a:spcBef>
                <a:spcPts val="600"/>
              </a:spcBef>
            </a:pPr>
            <a:r>
              <a:rPr lang="en-US" sz="2000" dirty="0" smtClean="0">
                <a:solidFill>
                  <a:srgbClr val="000000"/>
                </a:solidFill>
              </a:rPr>
              <a:t>Bringing in the focus on professionalism and quality of the private sector..</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a:p>
            <a:pPr>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val="124613371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353181"/>
            <a:ext cx="8805862" cy="755650"/>
          </a:xfrm>
        </p:spPr>
        <p:txBody>
          <a:bodyPr/>
          <a:lstStyle/>
          <a:p>
            <a:r>
              <a:rPr lang="en-US" b="1" dirty="0" smtClean="0">
                <a:solidFill>
                  <a:srgbClr val="000000"/>
                </a:solidFill>
              </a:rPr>
              <a:t>What to outsource / What not to outsource?</a:t>
            </a:r>
          </a:p>
        </p:txBody>
      </p:sp>
      <p:sp>
        <p:nvSpPr>
          <p:cNvPr id="1680387" name="Rectangle 3"/>
          <p:cNvSpPr>
            <a:spLocks noGrp="1" noChangeArrowheads="1"/>
          </p:cNvSpPr>
          <p:nvPr>
            <p:ph idx="1"/>
          </p:nvPr>
        </p:nvSpPr>
        <p:spPr>
          <a:xfrm>
            <a:off x="322263" y="988910"/>
            <a:ext cx="8821737" cy="4951411"/>
          </a:xfrm>
        </p:spPr>
        <p:txBody>
          <a:bodyPr/>
          <a:lstStyle/>
          <a:p>
            <a:pPr>
              <a:lnSpc>
                <a:spcPct val="120000"/>
              </a:lnSpc>
              <a:spcBef>
                <a:spcPts val="600"/>
              </a:spcBef>
            </a:pPr>
            <a:r>
              <a:rPr lang="en-US" sz="1800" dirty="0" smtClean="0">
                <a:solidFill>
                  <a:srgbClr val="000000"/>
                </a:solidFill>
              </a:rPr>
              <a:t>What to outsource?</a:t>
            </a:r>
          </a:p>
          <a:p>
            <a:pPr lvl="1">
              <a:lnSpc>
                <a:spcPct val="120000"/>
              </a:lnSpc>
              <a:spcBef>
                <a:spcPts val="600"/>
              </a:spcBef>
            </a:pPr>
            <a:r>
              <a:rPr lang="en-US" dirty="0" smtClean="0">
                <a:solidFill>
                  <a:srgbClr val="000000"/>
                </a:solidFill>
              </a:rPr>
              <a:t>Non value added, but incidental services like collection of forms, data entry, scanning documents etc</a:t>
            </a:r>
          </a:p>
          <a:p>
            <a:pPr lvl="1">
              <a:lnSpc>
                <a:spcPct val="120000"/>
              </a:lnSpc>
              <a:spcBef>
                <a:spcPts val="600"/>
              </a:spcBef>
            </a:pPr>
            <a:r>
              <a:rPr lang="en-US" dirty="0" smtClean="0">
                <a:solidFill>
                  <a:srgbClr val="000000"/>
                </a:solidFill>
              </a:rPr>
              <a:t>Non-strategic and administrative functions (facilities management, helpdesk support, network management etc)</a:t>
            </a:r>
          </a:p>
          <a:p>
            <a:pPr lvl="1">
              <a:lnSpc>
                <a:spcPct val="120000"/>
              </a:lnSpc>
              <a:spcBef>
                <a:spcPts val="600"/>
              </a:spcBef>
            </a:pPr>
            <a:endParaRPr lang="en-US" dirty="0">
              <a:solidFill>
                <a:srgbClr val="000000"/>
              </a:solidFill>
            </a:endParaRPr>
          </a:p>
          <a:p>
            <a:pPr>
              <a:lnSpc>
                <a:spcPct val="120000"/>
              </a:lnSpc>
              <a:spcBef>
                <a:spcPts val="600"/>
              </a:spcBef>
            </a:pPr>
            <a:r>
              <a:rPr lang="en-US" sz="1800" dirty="0" smtClean="0">
                <a:solidFill>
                  <a:srgbClr val="000000"/>
                </a:solidFill>
              </a:rPr>
              <a:t>What not </a:t>
            </a:r>
            <a:r>
              <a:rPr lang="en-US" sz="1800" dirty="0">
                <a:solidFill>
                  <a:srgbClr val="000000"/>
                </a:solidFill>
              </a:rPr>
              <a:t>to outsource?</a:t>
            </a:r>
          </a:p>
          <a:p>
            <a:pPr lvl="1">
              <a:lnSpc>
                <a:spcPct val="120000"/>
              </a:lnSpc>
              <a:spcBef>
                <a:spcPts val="600"/>
              </a:spcBef>
            </a:pPr>
            <a:r>
              <a:rPr lang="en-US" dirty="0" smtClean="0">
                <a:solidFill>
                  <a:srgbClr val="000000"/>
                </a:solidFill>
              </a:rPr>
              <a:t>Strategic processes / sub processes, which are </a:t>
            </a:r>
          </a:p>
          <a:p>
            <a:pPr lvl="2">
              <a:lnSpc>
                <a:spcPct val="120000"/>
              </a:lnSpc>
              <a:spcBef>
                <a:spcPts val="600"/>
              </a:spcBef>
            </a:pPr>
            <a:r>
              <a:rPr lang="en-US" sz="1800" dirty="0" smtClean="0">
                <a:solidFill>
                  <a:srgbClr val="000000"/>
                </a:solidFill>
              </a:rPr>
              <a:t>e.g.: In the Registration department, scanning of deed for registration and data entry can be done by the outsourcing partner, but the verification of completeness and signing off the registration has to be done by the Sub Registrar…</a:t>
            </a:r>
          </a:p>
          <a:p>
            <a:pPr lvl="1">
              <a:lnSpc>
                <a:spcPct val="120000"/>
              </a:lnSpc>
              <a:spcBef>
                <a:spcPts val="600"/>
              </a:spcBef>
            </a:pPr>
            <a:r>
              <a:rPr lang="en-US" dirty="0" smtClean="0">
                <a:solidFill>
                  <a:srgbClr val="000000"/>
                </a:solidFill>
              </a:rPr>
              <a:t>Services involving confidential data / legal implications..</a:t>
            </a:r>
          </a:p>
        </p:txBody>
      </p:sp>
    </p:spTree>
    <p:extLst>
      <p:ext uri="{BB962C8B-B14F-4D97-AF65-F5344CB8AC3E}">
        <p14:creationId xmlns:p14="http://schemas.microsoft.com/office/powerpoint/2010/main" val="564841894"/>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 Risks and Considerations…</a:t>
            </a:r>
          </a:p>
        </p:txBody>
      </p:sp>
      <p:sp>
        <p:nvSpPr>
          <p:cNvPr id="1680387" name="Rectangle 3"/>
          <p:cNvSpPr>
            <a:spLocks noGrp="1" noChangeArrowheads="1"/>
          </p:cNvSpPr>
          <p:nvPr>
            <p:ph idx="1"/>
          </p:nvPr>
        </p:nvSpPr>
        <p:spPr>
          <a:xfrm>
            <a:off x="160338" y="1363663"/>
            <a:ext cx="8821737" cy="4951411"/>
          </a:xfrm>
        </p:spPr>
        <p:txBody>
          <a:bodyPr/>
          <a:lstStyle/>
          <a:p>
            <a:pPr>
              <a:lnSpc>
                <a:spcPct val="120000"/>
              </a:lnSpc>
              <a:spcBef>
                <a:spcPts val="600"/>
              </a:spcBef>
            </a:pPr>
            <a:r>
              <a:rPr lang="en-US" sz="1800" dirty="0" smtClean="0">
                <a:solidFill>
                  <a:srgbClr val="000000"/>
                </a:solidFill>
              </a:rPr>
              <a:t>The overall </a:t>
            </a:r>
            <a:r>
              <a:rPr lang="en-US" sz="1800" dirty="0">
                <a:solidFill>
                  <a:srgbClr val="000000"/>
                </a:solidFill>
              </a:rPr>
              <a:t>outsourcing </a:t>
            </a:r>
            <a:r>
              <a:rPr lang="en-US" sz="1800" dirty="0" smtClean="0">
                <a:solidFill>
                  <a:srgbClr val="000000"/>
                </a:solidFill>
              </a:rPr>
              <a:t>approach should address the process related issues that may come up once a process / sub process is outsourced, </a:t>
            </a:r>
            <a:r>
              <a:rPr lang="en-US" sz="1800" dirty="0">
                <a:solidFill>
                  <a:srgbClr val="000000"/>
                </a:solidFill>
              </a:rPr>
              <a:t>and may include:</a:t>
            </a:r>
          </a:p>
          <a:p>
            <a:pPr lvl="1">
              <a:lnSpc>
                <a:spcPct val="120000"/>
              </a:lnSpc>
              <a:spcBef>
                <a:spcPts val="600"/>
              </a:spcBef>
            </a:pPr>
            <a:r>
              <a:rPr lang="en-US" dirty="0" smtClean="0">
                <a:solidFill>
                  <a:srgbClr val="000000"/>
                </a:solidFill>
              </a:rPr>
              <a:t>Definition of inputs </a:t>
            </a:r>
            <a:r>
              <a:rPr lang="en-US" dirty="0">
                <a:solidFill>
                  <a:srgbClr val="000000"/>
                </a:solidFill>
              </a:rPr>
              <a:t>and outputs to and from the outsourced processes</a:t>
            </a:r>
          </a:p>
          <a:p>
            <a:pPr lvl="1">
              <a:lnSpc>
                <a:spcPct val="120000"/>
              </a:lnSpc>
              <a:spcBef>
                <a:spcPts val="600"/>
              </a:spcBef>
            </a:pPr>
            <a:r>
              <a:rPr lang="en-US" dirty="0">
                <a:solidFill>
                  <a:srgbClr val="000000"/>
                </a:solidFill>
              </a:rPr>
              <a:t>Changes to process boundaries</a:t>
            </a:r>
          </a:p>
          <a:p>
            <a:pPr lvl="1">
              <a:lnSpc>
                <a:spcPct val="120000"/>
              </a:lnSpc>
              <a:spcBef>
                <a:spcPts val="600"/>
              </a:spcBef>
            </a:pPr>
            <a:r>
              <a:rPr lang="en-US" dirty="0">
                <a:solidFill>
                  <a:srgbClr val="000000"/>
                </a:solidFill>
              </a:rPr>
              <a:t>Roles and responsibilities for managing the outsourcer relationships</a:t>
            </a:r>
          </a:p>
          <a:p>
            <a:pPr lvl="1">
              <a:lnSpc>
                <a:spcPct val="120000"/>
              </a:lnSpc>
              <a:spcBef>
                <a:spcPts val="600"/>
              </a:spcBef>
            </a:pPr>
            <a:r>
              <a:rPr lang="en-US" dirty="0">
                <a:solidFill>
                  <a:srgbClr val="000000"/>
                </a:solidFill>
              </a:rPr>
              <a:t>Monitoring, reviewing and paying the outsourcer</a:t>
            </a:r>
          </a:p>
          <a:p>
            <a:pPr lvl="1">
              <a:lnSpc>
                <a:spcPct val="120000"/>
              </a:lnSpc>
              <a:spcBef>
                <a:spcPts val="600"/>
              </a:spcBef>
            </a:pPr>
            <a:r>
              <a:rPr lang="en-US" dirty="0">
                <a:solidFill>
                  <a:srgbClr val="000000"/>
                </a:solidFill>
              </a:rPr>
              <a:t>Ongoing changes to outsourced processes</a:t>
            </a:r>
          </a:p>
          <a:p>
            <a:pPr lvl="1">
              <a:lnSpc>
                <a:spcPct val="120000"/>
              </a:lnSpc>
              <a:spcBef>
                <a:spcPts val="600"/>
              </a:spcBef>
            </a:pPr>
            <a:r>
              <a:rPr lang="en-US" dirty="0">
                <a:solidFill>
                  <a:srgbClr val="000000"/>
                </a:solidFill>
              </a:rPr>
              <a:t>Impact of cessation or removal of outsourced </a:t>
            </a:r>
            <a:r>
              <a:rPr lang="en-US" dirty="0" smtClean="0">
                <a:solidFill>
                  <a:srgbClr val="000000"/>
                </a:solidFill>
              </a:rPr>
              <a:t>processes</a:t>
            </a:r>
            <a:endParaRPr lang="en-US" dirty="0">
              <a:solidFill>
                <a:srgbClr val="000000"/>
              </a:solidFill>
            </a:endParaRPr>
          </a:p>
          <a:p>
            <a:pPr>
              <a:lnSpc>
                <a:spcPct val="120000"/>
              </a:lnSpc>
              <a:spcBef>
                <a:spcPts val="600"/>
              </a:spcBef>
            </a:pPr>
            <a:r>
              <a:rPr lang="en-US" sz="1800" dirty="0" smtClean="0">
                <a:solidFill>
                  <a:srgbClr val="000000"/>
                </a:solidFill>
              </a:rPr>
              <a:t>Service Levels for the outsourced services should be defined, and the Service Level Agreement should have penalties / incentives based on non achievement / exceeding of the service levels</a:t>
            </a:r>
            <a:endParaRPr lang="en-US" sz="1800" dirty="0">
              <a:solidFill>
                <a:srgbClr val="000000"/>
              </a:solidFill>
            </a:endParaRPr>
          </a:p>
          <a:p>
            <a:pPr>
              <a:lnSpc>
                <a:spcPct val="120000"/>
              </a:lnSpc>
              <a:spcBef>
                <a:spcPts val="600"/>
              </a:spcBef>
            </a:pPr>
            <a:endParaRPr lang="en-US" sz="1800" dirty="0">
              <a:solidFill>
                <a:srgbClr val="000000"/>
              </a:solidFill>
            </a:endParaRPr>
          </a:p>
          <a:p>
            <a:pPr>
              <a:lnSpc>
                <a:spcPct val="120000"/>
              </a:lnSpc>
              <a:spcBef>
                <a:spcPts val="600"/>
              </a:spcBef>
            </a:pPr>
            <a:endParaRPr lang="en-US" sz="1800" dirty="0">
              <a:solidFill>
                <a:srgbClr val="000000"/>
              </a:solidFill>
            </a:endParaRPr>
          </a:p>
        </p:txBody>
      </p:sp>
    </p:spTree>
    <p:extLst>
      <p:ext uri="{BB962C8B-B14F-4D97-AF65-F5344CB8AC3E}">
        <p14:creationId xmlns:p14="http://schemas.microsoft.com/office/powerpoint/2010/main" val="298203073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example: e-</a:t>
            </a:r>
            <a:r>
              <a:rPr lang="en-US" b="1" dirty="0" err="1" smtClean="0">
                <a:solidFill>
                  <a:srgbClr val="000000"/>
                </a:solidFill>
              </a:rPr>
              <a:t>Seva</a:t>
            </a:r>
            <a:endParaRPr lang="en-US" b="1" dirty="0" smtClean="0">
              <a:solidFill>
                <a:srgbClr val="000000"/>
              </a:solidFill>
            </a:endParaRPr>
          </a:p>
        </p:txBody>
      </p:sp>
      <p:sp>
        <p:nvSpPr>
          <p:cNvPr id="1680387" name="Rectangle 3"/>
          <p:cNvSpPr>
            <a:spLocks noGrp="1" noChangeArrowheads="1"/>
          </p:cNvSpPr>
          <p:nvPr>
            <p:ph type="body" idx="4294967295"/>
          </p:nvPr>
        </p:nvSpPr>
        <p:spPr>
          <a:xfrm>
            <a:off x="0" y="5329238"/>
            <a:ext cx="8661400" cy="985837"/>
          </a:xfrm>
        </p:spPr>
        <p:txBody>
          <a:bodyPr/>
          <a:lstStyle/>
          <a:p>
            <a:pPr>
              <a:lnSpc>
                <a:spcPct val="120000"/>
              </a:lnSpc>
            </a:pPr>
            <a:r>
              <a:rPr lang="en-US" sz="1600" dirty="0" smtClean="0"/>
              <a:t>E-Seva was envisioned by the Government of Andhra Pradesh to be a one stop shop for the delivery of a bouquet of citizen services… </a:t>
            </a:r>
            <a:endParaRPr lang="en-US" sz="1600" dirty="0"/>
          </a:p>
          <a:p>
            <a:pPr>
              <a:lnSpc>
                <a:spcPct val="120000"/>
              </a:lnSpc>
            </a:pPr>
            <a:endParaRPr lang="en-US" sz="1600" dirty="0"/>
          </a:p>
          <a:p>
            <a:pPr>
              <a:lnSpc>
                <a:spcPct val="120000"/>
              </a:lnSpc>
            </a:pPr>
            <a:endParaRPr lang="en-US" sz="1600" dirty="0"/>
          </a:p>
        </p:txBody>
      </p:sp>
      <p:pic>
        <p:nvPicPr>
          <p:cNvPr id="5" name="Rectangle 30720"/>
          <p:cNvPicPr>
            <a:picLocks noChangeAspect="1" noChangeArrowheads="1"/>
          </p:cNvPicPr>
          <p:nvPr/>
        </p:nvPicPr>
        <p:blipFill>
          <a:blip r:embed="rId3" cstate="print"/>
          <a:srcRect l="7143" b="10001"/>
          <a:stretch>
            <a:fillRect/>
          </a:stretch>
        </p:blipFill>
        <p:spPr bwMode="auto">
          <a:xfrm>
            <a:off x="0" y="1752600"/>
            <a:ext cx="9144000" cy="3163888"/>
          </a:xfrm>
          <a:prstGeom prst="rect">
            <a:avLst/>
          </a:prstGeom>
          <a:noFill/>
          <a:ln w="9525">
            <a:noFill/>
            <a:miter lim="800000"/>
            <a:headEnd/>
            <a:tailEnd/>
          </a:ln>
        </p:spPr>
      </p:pic>
    </p:spTree>
    <p:extLst>
      <p:ext uri="{BB962C8B-B14F-4D97-AF65-F5344CB8AC3E}">
        <p14:creationId xmlns:p14="http://schemas.microsoft.com/office/powerpoint/2010/main" val="1664196572"/>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solidFill>
                  <a:srgbClr val="000000"/>
                </a:solidFill>
              </a:rPr>
              <a:t>e</a:t>
            </a:r>
            <a:r>
              <a:rPr lang="en-US" b="1" dirty="0" smtClean="0">
                <a:solidFill>
                  <a:srgbClr val="000000"/>
                </a:solidFill>
              </a:rPr>
              <a:t>-</a:t>
            </a:r>
            <a:r>
              <a:rPr lang="en-US" b="1" dirty="0" err="1" smtClean="0">
                <a:solidFill>
                  <a:srgbClr val="000000"/>
                </a:solidFill>
              </a:rPr>
              <a:t>Seva</a:t>
            </a:r>
            <a:r>
              <a:rPr lang="en-US" b="1" dirty="0" smtClean="0">
                <a:solidFill>
                  <a:srgbClr val="000000"/>
                </a:solidFill>
              </a:rPr>
              <a:t>: Overview</a:t>
            </a:r>
          </a:p>
        </p:txBody>
      </p:sp>
      <p:sp>
        <p:nvSpPr>
          <p:cNvPr id="1680387" name="Rectangle 3"/>
          <p:cNvSpPr>
            <a:spLocks noGrp="1" noChangeArrowheads="1"/>
          </p:cNvSpPr>
          <p:nvPr>
            <p:ph idx="1"/>
          </p:nvPr>
        </p:nvSpPr>
        <p:spPr>
          <a:xfrm>
            <a:off x="160339" y="1363664"/>
            <a:ext cx="4654550" cy="4951412"/>
          </a:xfrm>
        </p:spPr>
        <p:txBody>
          <a:bodyPr/>
          <a:lstStyle/>
          <a:p>
            <a:pPr marL="342900" lvl="0" indent="-342900" eaLnBrk="0" hangingPunct="0">
              <a:lnSpc>
                <a:spcPct val="110000"/>
              </a:lnSpc>
              <a:spcAft>
                <a:spcPts val="600"/>
              </a:spcAft>
              <a:buSzPct val="90000"/>
            </a:pPr>
            <a:r>
              <a:rPr lang="en-US" sz="1600" dirty="0">
                <a:solidFill>
                  <a:srgbClr val="000000"/>
                </a:solidFill>
              </a:rPr>
              <a:t>One-stop-shop for citizen/ business services</a:t>
            </a:r>
          </a:p>
          <a:p>
            <a:pPr marL="571500" lvl="1" indent="-342900" eaLnBrk="0" hangingPunct="0">
              <a:lnSpc>
                <a:spcPct val="110000"/>
              </a:lnSpc>
              <a:spcAft>
                <a:spcPts val="600"/>
              </a:spcAft>
              <a:buSzPct val="90000"/>
            </a:pPr>
            <a:r>
              <a:rPr lang="en-US" sz="1600" dirty="0">
                <a:solidFill>
                  <a:srgbClr val="000000"/>
                </a:solidFill>
              </a:rPr>
              <a:t>Open 8 am to 8 pm </a:t>
            </a:r>
          </a:p>
          <a:p>
            <a:pPr marL="571500" lvl="1" indent="-342900" eaLnBrk="0" hangingPunct="0">
              <a:lnSpc>
                <a:spcPct val="110000"/>
              </a:lnSpc>
              <a:spcAft>
                <a:spcPts val="600"/>
              </a:spcAft>
              <a:buSzPct val="90000"/>
            </a:pPr>
            <a:r>
              <a:rPr lang="en-US" sz="1600" dirty="0">
                <a:solidFill>
                  <a:srgbClr val="000000"/>
                </a:solidFill>
              </a:rPr>
              <a:t>Open 8 am to 3 pm on Holidays</a:t>
            </a:r>
          </a:p>
          <a:p>
            <a:pPr marL="342900" lvl="0" indent="-342900" eaLnBrk="0" hangingPunct="0">
              <a:lnSpc>
                <a:spcPct val="110000"/>
              </a:lnSpc>
              <a:spcAft>
                <a:spcPts val="600"/>
              </a:spcAft>
              <a:buSzPct val="90000"/>
            </a:pPr>
            <a:r>
              <a:rPr lang="en-US" sz="1600" dirty="0">
                <a:solidFill>
                  <a:srgbClr val="000000"/>
                </a:solidFill>
              </a:rPr>
              <a:t>Over 150 services</a:t>
            </a:r>
          </a:p>
          <a:p>
            <a:pPr marL="571500" lvl="1" indent="-342900" eaLnBrk="0" hangingPunct="0">
              <a:lnSpc>
                <a:spcPct val="110000"/>
              </a:lnSpc>
              <a:spcAft>
                <a:spcPts val="600"/>
              </a:spcAft>
              <a:buSzPct val="90000"/>
            </a:pPr>
            <a:r>
              <a:rPr lang="en-US" sz="1600" dirty="0">
                <a:solidFill>
                  <a:srgbClr val="000000"/>
                </a:solidFill>
              </a:rPr>
              <a:t>Any service at any centre, any counter</a:t>
            </a:r>
          </a:p>
          <a:p>
            <a:pPr marL="571500" lvl="1" indent="-342900" eaLnBrk="0" hangingPunct="0">
              <a:lnSpc>
                <a:spcPct val="110000"/>
              </a:lnSpc>
              <a:spcAft>
                <a:spcPts val="600"/>
              </a:spcAft>
              <a:buSzPct val="90000"/>
            </a:pPr>
            <a:r>
              <a:rPr lang="en-US" sz="1600" dirty="0">
                <a:solidFill>
                  <a:srgbClr val="000000"/>
                </a:solidFill>
              </a:rPr>
              <a:t>G2C, G2B, B2C services</a:t>
            </a:r>
          </a:p>
          <a:p>
            <a:pPr marL="342900" lvl="0" indent="-342900" eaLnBrk="0" hangingPunct="0">
              <a:lnSpc>
                <a:spcPct val="110000"/>
              </a:lnSpc>
              <a:spcAft>
                <a:spcPts val="600"/>
              </a:spcAft>
              <a:buSzPct val="90000"/>
            </a:pPr>
            <a:r>
              <a:rPr lang="en-US" sz="1600" dirty="0">
                <a:solidFill>
                  <a:srgbClr val="000000"/>
                </a:solidFill>
              </a:rPr>
              <a:t>Efficient Service</a:t>
            </a:r>
          </a:p>
          <a:p>
            <a:pPr marL="571500" lvl="1" indent="-342900" eaLnBrk="0" hangingPunct="0">
              <a:lnSpc>
                <a:spcPct val="110000"/>
              </a:lnSpc>
              <a:spcAft>
                <a:spcPts val="600"/>
              </a:spcAft>
              <a:buSzPct val="90000"/>
            </a:pPr>
            <a:r>
              <a:rPr lang="en-US" sz="1600" dirty="0">
                <a:solidFill>
                  <a:srgbClr val="000000"/>
                </a:solidFill>
              </a:rPr>
              <a:t>3 to 5 minutes per transaction on non-peak days</a:t>
            </a:r>
          </a:p>
          <a:p>
            <a:pPr marL="571500" lvl="1" indent="-342900" eaLnBrk="0" hangingPunct="0">
              <a:lnSpc>
                <a:spcPct val="110000"/>
              </a:lnSpc>
              <a:spcAft>
                <a:spcPts val="600"/>
              </a:spcAft>
              <a:buSzPct val="90000"/>
            </a:pPr>
            <a:r>
              <a:rPr lang="en-US" sz="1600" dirty="0">
                <a:solidFill>
                  <a:srgbClr val="000000"/>
                </a:solidFill>
              </a:rPr>
              <a:t>20 to 30 min on peak days in some centres</a:t>
            </a:r>
          </a:p>
          <a:p>
            <a:pPr marL="342900" lvl="0" indent="-342900" eaLnBrk="0" hangingPunct="0">
              <a:lnSpc>
                <a:spcPct val="110000"/>
              </a:lnSpc>
              <a:spcAft>
                <a:spcPts val="600"/>
              </a:spcAft>
              <a:buSzPct val="90000"/>
            </a:pPr>
            <a:r>
              <a:rPr lang="en-US" sz="1600" dirty="0">
                <a:solidFill>
                  <a:srgbClr val="000000"/>
                </a:solidFill>
              </a:rPr>
              <a:t>Good ambience for citizens</a:t>
            </a:r>
          </a:p>
          <a:p>
            <a:pPr marL="571500" lvl="1" indent="-342900" eaLnBrk="0" hangingPunct="0">
              <a:lnSpc>
                <a:spcPct val="110000"/>
              </a:lnSpc>
              <a:spcAft>
                <a:spcPts val="600"/>
              </a:spcAft>
              <a:buSzPct val="90000"/>
            </a:pPr>
            <a:r>
              <a:rPr lang="en-US" sz="1600" dirty="0">
                <a:solidFill>
                  <a:srgbClr val="000000"/>
                </a:solidFill>
              </a:rPr>
              <a:t>No more standing in line</a:t>
            </a:r>
          </a:p>
          <a:p>
            <a:pPr marL="342900" lvl="0" indent="-342900" eaLnBrk="0" hangingPunct="0">
              <a:lnSpc>
                <a:spcPct val="110000"/>
              </a:lnSpc>
              <a:spcAft>
                <a:spcPts val="600"/>
              </a:spcAft>
              <a:buSzPct val="90000"/>
            </a:pPr>
            <a:r>
              <a:rPr lang="en-US" sz="1600" dirty="0">
                <a:solidFill>
                  <a:srgbClr val="000000"/>
                </a:solidFill>
              </a:rPr>
              <a:t>Electronic Queue Management system</a:t>
            </a:r>
          </a:p>
          <a:p>
            <a:pPr marL="342900" lvl="0" indent="-342900" eaLnBrk="0" hangingPunct="0">
              <a:lnSpc>
                <a:spcPct val="110000"/>
              </a:lnSpc>
              <a:spcAft>
                <a:spcPts val="600"/>
              </a:spcAft>
              <a:buSzPct val="90000"/>
            </a:pPr>
            <a:endParaRPr lang="en-US" sz="1600" dirty="0">
              <a:solidFill>
                <a:srgbClr val="000000"/>
              </a:solidFill>
            </a:endParaRPr>
          </a:p>
        </p:txBody>
      </p:sp>
      <p:sp>
        <p:nvSpPr>
          <p:cNvPr id="7" name="Rectangle 3"/>
          <p:cNvSpPr txBox="1">
            <a:spLocks noChangeArrowheads="1"/>
          </p:cNvSpPr>
          <p:nvPr/>
        </p:nvSpPr>
        <p:spPr bwMode="auto">
          <a:xfrm>
            <a:off x="5043488" y="1363664"/>
            <a:ext cx="3743326" cy="300831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Services delivered through e-Seva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Payment of Utilities Bills (electricity, water, telephone..)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Receipt of Applications (Passport)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certificates (birth &amp; death, encumbrance)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Transport department services</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Ticket reservations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Licenses &amp; Permits</a:t>
            </a:r>
            <a:endParaRPr kumimoji="0" lang="en-US" sz="1600" b="0" i="0" u="none" strike="noStrike" kern="0" cap="none" spc="0" normalizeH="0" baseline="0" noProof="0" dirty="0" smtClean="0">
              <a:ln>
                <a:noFill/>
              </a:ln>
              <a:solidFill>
                <a:srgbClr val="000000"/>
              </a:solidFill>
              <a:effectLst/>
              <a:uLnTx/>
              <a:uFillTx/>
              <a:latin typeface="+mn-lt"/>
              <a:cs typeface="+mn-cs"/>
            </a:endParaRPr>
          </a:p>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endParaRPr kumimoji="0" lang="en-US" sz="16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8" name="Rounded Rectangular Callout 7"/>
          <p:cNvSpPr/>
          <p:nvPr/>
        </p:nvSpPr>
        <p:spPr bwMode="auto">
          <a:xfrm>
            <a:off x="5043488" y="4872037"/>
            <a:ext cx="3486150" cy="1214437"/>
          </a:xfrm>
          <a:prstGeom prst="wedgeRoundRectCallout">
            <a:avLst>
              <a:gd name="adj1" fmla="val -30259"/>
              <a:gd name="adj2" fmla="val -9397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Non-value</a:t>
            </a:r>
            <a:r>
              <a:rPr kumimoji="0" lang="en-GB" sz="1600" b="0" i="0" u="none" strike="noStrike" cap="none" normalizeH="0" dirty="0" smtClean="0">
                <a:ln>
                  <a:noFill/>
                </a:ln>
                <a:solidFill>
                  <a:schemeClr val="folHlink"/>
                </a:solidFill>
                <a:effectLst/>
                <a:latin typeface="Arial" charset="0"/>
                <a:cs typeface="Arial" charset="0"/>
              </a:rPr>
              <a:t> added sub process of application collection shifted to e-Seva centres</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extLst>
      <p:ext uri="{BB962C8B-B14F-4D97-AF65-F5344CB8AC3E}">
        <p14:creationId xmlns:p14="http://schemas.microsoft.com/office/powerpoint/2010/main" val="20598444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3" dur="500"/>
                                        <p:tgtEl>
                                          <p:spTgt spid="16803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24" dur="500"/>
                                        <p:tgtEl>
                                          <p:spTgt spid="168038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9" dur="500"/>
                                        <p:tgtEl>
                                          <p:spTgt spid="1680387">
                                            <p:txEl>
                                              <p:pRg st="6" end="6"/>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32" dur="500"/>
                                        <p:tgtEl>
                                          <p:spTgt spid="1680387">
                                            <p:txEl>
                                              <p:pRg st="7" end="7"/>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35" dur="500"/>
                                        <p:tgtEl>
                                          <p:spTgt spid="1680387">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680387">
                                            <p:txEl>
                                              <p:pRg st="9" end="9"/>
                                            </p:txEl>
                                          </p:spTgt>
                                        </p:tgtEl>
                                        <p:attrNameLst>
                                          <p:attrName>style.visibility</p:attrName>
                                        </p:attrNameLst>
                                      </p:cBhvr>
                                      <p:to>
                                        <p:strVal val="visible"/>
                                      </p:to>
                                    </p:set>
                                    <p:animEffect transition="in" filter="blinds(horizontal)">
                                      <p:cBhvr>
                                        <p:cTn id="40" dur="500"/>
                                        <p:tgtEl>
                                          <p:spTgt spid="1680387">
                                            <p:txEl>
                                              <p:pRg st="9" end="9"/>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80387">
                                            <p:txEl>
                                              <p:pRg st="10" end="10"/>
                                            </p:txEl>
                                          </p:spTgt>
                                        </p:tgtEl>
                                        <p:attrNameLst>
                                          <p:attrName>style.visibility</p:attrName>
                                        </p:attrNameLst>
                                      </p:cBhvr>
                                      <p:to>
                                        <p:strVal val="visible"/>
                                      </p:to>
                                    </p:set>
                                    <p:animEffect transition="in" filter="blinds(horizontal)">
                                      <p:cBhvr>
                                        <p:cTn id="43" dur="500"/>
                                        <p:tgtEl>
                                          <p:spTgt spid="1680387">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680387">
                                            <p:txEl>
                                              <p:pRg st="11" end="11"/>
                                            </p:txEl>
                                          </p:spTgt>
                                        </p:tgtEl>
                                        <p:attrNameLst>
                                          <p:attrName>style.visibility</p:attrName>
                                        </p:attrNameLst>
                                      </p:cBhvr>
                                      <p:to>
                                        <p:strVal val="visible"/>
                                      </p:to>
                                    </p:set>
                                    <p:animEffect transition="in" filter="blinds(horizontal)">
                                      <p:cBhvr>
                                        <p:cTn id="48" dur="500"/>
                                        <p:tgtEl>
                                          <p:spTgt spid="1680387">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linds(horizontal)">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0387" grpId="0" build="p"/>
      <p:bldP spid="7" grpId="0"/>
      <p:bldP spid="8"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t>e</a:t>
            </a:r>
            <a:r>
              <a:rPr lang="en-US" b="1" dirty="0" smtClean="0"/>
              <a:t>-</a:t>
            </a:r>
            <a:r>
              <a:rPr lang="en-US" b="1" dirty="0" err="1" smtClean="0"/>
              <a:t>Seva</a:t>
            </a:r>
            <a:r>
              <a:rPr lang="en-US" b="1" dirty="0" smtClean="0"/>
              <a:t>: Benefits</a:t>
            </a:r>
          </a:p>
        </p:txBody>
      </p:sp>
      <p:sp>
        <p:nvSpPr>
          <p:cNvPr id="1680387" name="Rectangle 3"/>
          <p:cNvSpPr>
            <a:spLocks noGrp="1" noChangeArrowheads="1"/>
          </p:cNvSpPr>
          <p:nvPr>
            <p:ph idx="1"/>
          </p:nvPr>
        </p:nvSpPr>
        <p:spPr>
          <a:xfrm>
            <a:off x="160338" y="5224307"/>
            <a:ext cx="8569325" cy="985838"/>
          </a:xfrm>
        </p:spPr>
        <p:txBody>
          <a:bodyPr/>
          <a:lstStyle/>
          <a:p>
            <a:pPr marL="342900" lvl="0" indent="-342900" eaLnBrk="0" hangingPunct="0">
              <a:lnSpc>
                <a:spcPct val="110000"/>
              </a:lnSpc>
              <a:spcAft>
                <a:spcPts val="600"/>
              </a:spcAft>
              <a:buSzPct val="90000"/>
            </a:pPr>
            <a:r>
              <a:rPr lang="en-US" sz="1600" dirty="0" smtClean="0">
                <a:solidFill>
                  <a:srgbClr val="000000"/>
                </a:solidFill>
              </a:rPr>
              <a:t>Departments now have more time to concentrate on value added tasks</a:t>
            </a:r>
          </a:p>
          <a:p>
            <a:pPr marL="342900" lvl="0" indent="-342900" eaLnBrk="0" hangingPunct="0">
              <a:lnSpc>
                <a:spcPct val="110000"/>
              </a:lnSpc>
              <a:spcAft>
                <a:spcPts val="600"/>
              </a:spcAft>
              <a:buSzPct val="90000"/>
            </a:pPr>
            <a:r>
              <a:rPr lang="en-US" sz="1600" dirty="0" smtClean="0">
                <a:solidFill>
                  <a:srgbClr val="000000"/>
                </a:solidFill>
              </a:rPr>
              <a:t>Cost of services have come down because of aggregation of services and resulting economies of scale</a:t>
            </a:r>
            <a:endParaRPr lang="en-US" sz="1600" dirty="0">
              <a:solidFill>
                <a:srgbClr val="000000"/>
              </a:solidFill>
            </a:endParaRPr>
          </a:p>
        </p:txBody>
      </p:sp>
      <p:pic>
        <p:nvPicPr>
          <p:cNvPr id="10" name="Shape 32768"/>
          <p:cNvPicPr>
            <a:picLocks noChangeAspect="1" noChangeArrowheads="1"/>
          </p:cNvPicPr>
          <p:nvPr/>
        </p:nvPicPr>
        <p:blipFill>
          <a:blip r:embed="rId3" cstate="print"/>
          <a:srcRect/>
          <a:stretch>
            <a:fillRect/>
          </a:stretch>
        </p:blipFill>
        <p:spPr bwMode="auto">
          <a:xfrm>
            <a:off x="571497" y="1363663"/>
            <a:ext cx="3811657" cy="3343275"/>
          </a:xfrm>
          <a:prstGeom prst="rect">
            <a:avLst/>
          </a:prstGeom>
          <a:noFill/>
          <a:ln w="9525">
            <a:noFill/>
            <a:miter lim="800000"/>
            <a:headEnd/>
            <a:tailEnd/>
          </a:ln>
          <a:effectLst/>
        </p:spPr>
      </p:pic>
      <p:pic>
        <p:nvPicPr>
          <p:cNvPr id="11" name="Rectangle 33792"/>
          <p:cNvPicPr>
            <a:picLocks noChangeAspect="1" noChangeArrowheads="1"/>
          </p:cNvPicPr>
          <p:nvPr/>
        </p:nvPicPr>
        <p:blipFill>
          <a:blip r:embed="rId4" cstate="print"/>
          <a:srcRect/>
          <a:stretch>
            <a:fillRect/>
          </a:stretch>
        </p:blipFill>
        <p:spPr bwMode="auto">
          <a:xfrm>
            <a:off x="4724400" y="1363664"/>
            <a:ext cx="4005263" cy="3343274"/>
          </a:xfrm>
          <a:prstGeom prst="rect">
            <a:avLst/>
          </a:prstGeom>
          <a:solidFill>
            <a:srgbClr val="800000">
              <a:alpha val="50195"/>
            </a:srgbClr>
          </a:solidFill>
          <a:ln w="9525">
            <a:noFill/>
            <a:miter lim="800000"/>
            <a:headEnd/>
            <a:tailEnd/>
          </a:ln>
        </p:spPr>
      </p:pic>
      <p:sp>
        <p:nvSpPr>
          <p:cNvPr id="12" name="TextBox 11"/>
          <p:cNvSpPr txBox="1"/>
          <p:nvPr/>
        </p:nvSpPr>
        <p:spPr>
          <a:xfrm>
            <a:off x="1700221" y="4772020"/>
            <a:ext cx="1028700" cy="338554"/>
          </a:xfrm>
          <a:prstGeom prst="rect">
            <a:avLst/>
          </a:prstGeom>
          <a:noFill/>
        </p:spPr>
        <p:txBody>
          <a:bodyPr wrap="square" rtlCol="0">
            <a:spAutoFit/>
          </a:bodyPr>
          <a:lstStyle/>
          <a:p>
            <a:r>
              <a:rPr lang="en-GB" sz="1600" dirty="0" smtClean="0"/>
              <a:t>Before</a:t>
            </a:r>
            <a:endParaRPr lang="en-GB" sz="1600" dirty="0"/>
          </a:p>
        </p:txBody>
      </p:sp>
      <p:sp>
        <p:nvSpPr>
          <p:cNvPr id="13" name="TextBox 12"/>
          <p:cNvSpPr txBox="1"/>
          <p:nvPr/>
        </p:nvSpPr>
        <p:spPr>
          <a:xfrm>
            <a:off x="6010275" y="4772020"/>
            <a:ext cx="1028700" cy="338554"/>
          </a:xfrm>
          <a:prstGeom prst="rect">
            <a:avLst/>
          </a:prstGeom>
          <a:noFill/>
        </p:spPr>
        <p:txBody>
          <a:bodyPr wrap="square" rtlCol="0">
            <a:spAutoFit/>
          </a:bodyPr>
          <a:lstStyle/>
          <a:p>
            <a:r>
              <a:rPr lang="en-GB" sz="1600" dirty="0" smtClean="0"/>
              <a:t>After</a:t>
            </a:r>
            <a:endParaRPr lang="en-GB" sz="1600" dirty="0"/>
          </a:p>
        </p:txBody>
      </p:sp>
    </p:spTree>
    <p:extLst>
      <p:ext uri="{BB962C8B-B14F-4D97-AF65-F5344CB8AC3E}">
        <p14:creationId xmlns:p14="http://schemas.microsoft.com/office/powerpoint/2010/main" val="360165739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(1 of 3)</a:t>
            </a:r>
          </a:p>
        </p:txBody>
      </p:sp>
      <p:sp>
        <p:nvSpPr>
          <p:cNvPr id="1680387" name="Rectangle 3"/>
          <p:cNvSpPr>
            <a:spLocks noGrp="1" noChangeArrowheads="1"/>
          </p:cNvSpPr>
          <p:nvPr>
            <p:ph idx="1"/>
          </p:nvPr>
        </p:nvSpPr>
        <p:spPr>
          <a:xfrm>
            <a:off x="160338" y="1363663"/>
            <a:ext cx="8597900" cy="4179887"/>
          </a:xfrm>
        </p:spPr>
        <p:txBody>
          <a:bodyPr/>
          <a:lstStyle/>
          <a:p>
            <a:pPr>
              <a:lnSpc>
                <a:spcPct val="120000"/>
              </a:lnSpc>
              <a:spcBef>
                <a:spcPts val="600"/>
              </a:spcBef>
              <a:buNone/>
            </a:pPr>
            <a:r>
              <a:rPr lang="en-US" b="1" dirty="0" smtClean="0">
                <a:solidFill>
                  <a:srgbClr val="000000"/>
                </a:solidFill>
              </a:rPr>
              <a:t>Existing Situation</a:t>
            </a:r>
          </a:p>
          <a:p>
            <a:pPr>
              <a:lnSpc>
                <a:spcPct val="120000"/>
              </a:lnSpc>
              <a:spcBef>
                <a:spcPts val="600"/>
              </a:spcBef>
            </a:pPr>
            <a:r>
              <a:rPr lang="en-US" dirty="0" smtClean="0">
                <a:solidFill>
                  <a:srgbClr val="000000"/>
                </a:solidFill>
              </a:rPr>
              <a:t>Regional Passport Offices were the only service delivery channel for issuance of passport</a:t>
            </a:r>
          </a:p>
          <a:p>
            <a:pPr>
              <a:lnSpc>
                <a:spcPct val="120000"/>
              </a:lnSpc>
              <a:spcBef>
                <a:spcPts val="600"/>
              </a:spcBef>
            </a:pPr>
            <a:r>
              <a:rPr lang="en-US" dirty="0" smtClean="0">
                <a:solidFill>
                  <a:srgbClr val="000000"/>
                </a:solidFill>
              </a:rPr>
              <a:t>Citizen had to submit passport application at the RPO, after standing in queue for long hours</a:t>
            </a:r>
          </a:p>
          <a:p>
            <a:pPr>
              <a:lnSpc>
                <a:spcPct val="120000"/>
              </a:lnSpc>
              <a:spcBef>
                <a:spcPts val="600"/>
              </a:spcBef>
            </a:pPr>
            <a:r>
              <a:rPr lang="en-US" dirty="0" smtClean="0">
                <a:solidFill>
                  <a:srgbClr val="000000"/>
                </a:solidFill>
              </a:rPr>
              <a:t>In many cases, citizen had to take appointment for a later date for submission – resulting in 2 visits just to submit the application</a:t>
            </a:r>
          </a:p>
          <a:p>
            <a:pPr>
              <a:lnSpc>
                <a:spcPct val="120000"/>
              </a:lnSpc>
              <a:spcBef>
                <a:spcPts val="600"/>
              </a:spcBef>
            </a:pPr>
            <a:r>
              <a:rPr lang="en-US" dirty="0" smtClean="0">
                <a:solidFill>
                  <a:srgbClr val="000000"/>
                </a:solidFill>
              </a:rPr>
              <a:t>The workload on the RPO employees were high, and they did not have time at hand for value added tasks..</a:t>
            </a:r>
          </a:p>
          <a:p>
            <a:pPr>
              <a:lnSpc>
                <a:spcPct val="120000"/>
              </a:lnSpc>
              <a:spcBef>
                <a:spcPts val="600"/>
              </a:spcBef>
            </a:pPr>
            <a:r>
              <a:rPr lang="en-US" dirty="0" smtClean="0">
                <a:solidFill>
                  <a:srgbClr val="000000"/>
                </a:solidFill>
              </a:rPr>
              <a:t>The number of RPOs were very low – 48 across the country, resulting in more travel for citizens</a:t>
            </a:r>
            <a:endParaRPr lang="en-US" dirty="0">
              <a:solidFill>
                <a:srgbClr val="000000"/>
              </a:solidFill>
            </a:endParaRPr>
          </a:p>
        </p:txBody>
      </p:sp>
    </p:spTree>
    <p:extLst>
      <p:ext uri="{BB962C8B-B14F-4D97-AF65-F5344CB8AC3E}">
        <p14:creationId xmlns:p14="http://schemas.microsoft.com/office/powerpoint/2010/main" val="4183292526"/>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53180"/>
            <a:ext cx="8805862" cy="755650"/>
          </a:xfrm>
        </p:spPr>
        <p:txBody>
          <a:bodyPr/>
          <a:lstStyle/>
          <a:p>
            <a:r>
              <a:rPr lang="en-US" b="1" dirty="0" smtClean="0">
                <a:solidFill>
                  <a:srgbClr val="000000"/>
                </a:solidFill>
              </a:rPr>
              <a:t>Outsourcing: Passport Seva example (2 of 3)</a:t>
            </a:r>
          </a:p>
        </p:txBody>
      </p:sp>
      <p:sp>
        <p:nvSpPr>
          <p:cNvPr id="1680387" name="Rectangle 3"/>
          <p:cNvSpPr>
            <a:spLocks noGrp="1" noChangeArrowheads="1"/>
          </p:cNvSpPr>
          <p:nvPr>
            <p:ph idx="1"/>
          </p:nvPr>
        </p:nvSpPr>
        <p:spPr>
          <a:xfrm>
            <a:off x="368300" y="988908"/>
            <a:ext cx="8597900" cy="4979987"/>
          </a:xfrm>
        </p:spPr>
        <p:txBody>
          <a:bodyPr/>
          <a:lstStyle/>
          <a:p>
            <a:pPr>
              <a:lnSpc>
                <a:spcPct val="120000"/>
              </a:lnSpc>
              <a:spcBef>
                <a:spcPts val="600"/>
              </a:spcBef>
              <a:buNone/>
            </a:pPr>
            <a:r>
              <a:rPr lang="en-US" sz="1800" b="1" dirty="0" smtClean="0">
                <a:solidFill>
                  <a:srgbClr val="000000"/>
                </a:solidFill>
              </a:rPr>
              <a:t>Can we outsource some of the non value added tasks?</a:t>
            </a:r>
          </a:p>
          <a:p>
            <a:pPr>
              <a:lnSpc>
                <a:spcPct val="120000"/>
              </a:lnSpc>
              <a:spcBef>
                <a:spcPts val="600"/>
              </a:spcBef>
            </a:pPr>
            <a:r>
              <a:rPr lang="en-US" sz="1800" dirty="0" smtClean="0">
                <a:solidFill>
                  <a:srgbClr val="000000"/>
                </a:solidFill>
              </a:rPr>
              <a:t>The application collection is a major non value added task undertaken at the RPO. This can be outsourced without compromising on the sanctity of the passport process..</a:t>
            </a:r>
          </a:p>
          <a:p>
            <a:pPr>
              <a:lnSpc>
                <a:spcPct val="120000"/>
              </a:lnSpc>
              <a:spcBef>
                <a:spcPts val="600"/>
              </a:spcBef>
            </a:pPr>
            <a:endParaRPr lang="en-US" sz="1800" dirty="0">
              <a:solidFill>
                <a:srgbClr val="000000"/>
              </a:solidFill>
            </a:endParaRPr>
          </a:p>
          <a:p>
            <a:pPr>
              <a:lnSpc>
                <a:spcPct val="120000"/>
              </a:lnSpc>
              <a:spcBef>
                <a:spcPts val="600"/>
              </a:spcBef>
              <a:buNone/>
            </a:pPr>
            <a:r>
              <a:rPr lang="en-US" sz="1800" b="1" dirty="0">
                <a:solidFill>
                  <a:srgbClr val="000000"/>
                </a:solidFill>
              </a:rPr>
              <a:t>The </a:t>
            </a:r>
            <a:r>
              <a:rPr lang="en-US" sz="1800" b="1" dirty="0" smtClean="0">
                <a:solidFill>
                  <a:srgbClr val="000000"/>
                </a:solidFill>
              </a:rPr>
              <a:t>Solution..</a:t>
            </a:r>
            <a:endParaRPr lang="en-US" sz="1800" b="1" dirty="0">
              <a:solidFill>
                <a:srgbClr val="000000"/>
              </a:solidFill>
            </a:endParaRPr>
          </a:p>
          <a:p>
            <a:pPr>
              <a:lnSpc>
                <a:spcPct val="120000"/>
              </a:lnSpc>
              <a:spcBef>
                <a:spcPts val="600"/>
              </a:spcBef>
            </a:pPr>
            <a:r>
              <a:rPr lang="en-US" sz="1800" dirty="0">
                <a:solidFill>
                  <a:srgbClr val="000000"/>
                </a:solidFill>
              </a:rPr>
              <a:t>Additional service delivery channels called facilitation centres were set up, to be outsourced to private </a:t>
            </a:r>
            <a:r>
              <a:rPr lang="en-US" sz="1800" dirty="0" smtClean="0">
                <a:solidFill>
                  <a:srgbClr val="000000"/>
                </a:solidFill>
              </a:rPr>
              <a:t>partners</a:t>
            </a:r>
          </a:p>
          <a:p>
            <a:pPr>
              <a:lnSpc>
                <a:spcPct val="120000"/>
              </a:lnSpc>
              <a:spcBef>
                <a:spcPts val="600"/>
              </a:spcBef>
            </a:pPr>
            <a:r>
              <a:rPr lang="en-US" sz="1800" dirty="0" smtClean="0">
                <a:solidFill>
                  <a:srgbClr val="000000"/>
                </a:solidFill>
              </a:rPr>
              <a:t>The outsourced centres would allow citizens to:</a:t>
            </a:r>
          </a:p>
          <a:p>
            <a:pPr lvl="1">
              <a:lnSpc>
                <a:spcPct val="120000"/>
              </a:lnSpc>
              <a:spcBef>
                <a:spcPts val="0"/>
              </a:spcBef>
            </a:pPr>
            <a:r>
              <a:rPr lang="en-US" dirty="0" smtClean="0">
                <a:solidFill>
                  <a:srgbClr val="000000"/>
                </a:solidFill>
              </a:rPr>
              <a:t>Submit Applications and pay requisite fees</a:t>
            </a:r>
          </a:p>
          <a:p>
            <a:pPr lvl="1">
              <a:lnSpc>
                <a:spcPct val="120000"/>
              </a:lnSpc>
              <a:spcBef>
                <a:spcPts val="0"/>
              </a:spcBef>
            </a:pPr>
            <a:r>
              <a:rPr lang="en-US" dirty="0" smtClean="0">
                <a:solidFill>
                  <a:srgbClr val="000000"/>
                </a:solidFill>
              </a:rPr>
              <a:t>First level of verification of the documents  </a:t>
            </a:r>
          </a:p>
          <a:p>
            <a:pPr lvl="1">
              <a:lnSpc>
                <a:spcPct val="120000"/>
              </a:lnSpc>
              <a:spcBef>
                <a:spcPts val="0"/>
              </a:spcBef>
            </a:pPr>
            <a:r>
              <a:rPr lang="en-US" dirty="0" smtClean="0">
                <a:solidFill>
                  <a:srgbClr val="000000"/>
                </a:solidFill>
              </a:rPr>
              <a:t>Grievance redressal</a:t>
            </a:r>
          </a:p>
          <a:p>
            <a:pPr lvl="1">
              <a:lnSpc>
                <a:spcPct val="120000"/>
              </a:lnSpc>
              <a:spcBef>
                <a:spcPts val="0"/>
              </a:spcBef>
            </a:pPr>
            <a:r>
              <a:rPr lang="en-US" dirty="0" smtClean="0">
                <a:solidFill>
                  <a:srgbClr val="000000"/>
                </a:solidFill>
              </a:rPr>
              <a:t>Assistance for filling the application form</a:t>
            </a:r>
          </a:p>
          <a:p>
            <a:pPr lvl="1">
              <a:lnSpc>
                <a:spcPct val="120000"/>
              </a:lnSpc>
              <a:spcBef>
                <a:spcPts val="600"/>
              </a:spcBef>
            </a:pPr>
            <a:endParaRPr lang="en-US" dirty="0">
              <a:solidFill>
                <a:srgbClr val="000000"/>
              </a:solidFill>
            </a:endParaRPr>
          </a:p>
        </p:txBody>
      </p:sp>
    </p:spTree>
    <p:extLst>
      <p:ext uri="{BB962C8B-B14F-4D97-AF65-F5344CB8AC3E}">
        <p14:creationId xmlns:p14="http://schemas.microsoft.com/office/powerpoint/2010/main" val="3930517150"/>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(3 of 3)</a:t>
            </a:r>
          </a:p>
        </p:txBody>
      </p:sp>
      <p:sp>
        <p:nvSpPr>
          <p:cNvPr id="1680387" name="Rectangle 3"/>
          <p:cNvSpPr>
            <a:spLocks noGrp="1" noChangeArrowheads="1"/>
          </p:cNvSpPr>
          <p:nvPr>
            <p:ph idx="1"/>
          </p:nvPr>
        </p:nvSpPr>
        <p:spPr>
          <a:xfrm>
            <a:off x="160338" y="1363663"/>
            <a:ext cx="8597900" cy="4979987"/>
          </a:xfrm>
        </p:spPr>
        <p:txBody>
          <a:bodyPr/>
          <a:lstStyle/>
          <a:p>
            <a:pPr>
              <a:lnSpc>
                <a:spcPct val="120000"/>
              </a:lnSpc>
              <a:spcBef>
                <a:spcPts val="600"/>
              </a:spcBef>
              <a:buNone/>
            </a:pPr>
            <a:r>
              <a:rPr lang="en-US" b="1" dirty="0" smtClean="0">
                <a:solidFill>
                  <a:srgbClr val="000000"/>
                </a:solidFill>
              </a:rPr>
              <a:t>Benefits from outsourcing front-end operations</a:t>
            </a:r>
          </a:p>
          <a:p>
            <a:pPr lvl="0"/>
            <a:r>
              <a:rPr lang="en-US" dirty="0" smtClean="0">
                <a:solidFill>
                  <a:srgbClr val="000000"/>
                </a:solidFill>
              </a:rPr>
              <a:t>For citizens:</a:t>
            </a:r>
          </a:p>
          <a:p>
            <a:pPr lvl="1">
              <a:lnSpc>
                <a:spcPct val="120000"/>
              </a:lnSpc>
              <a:spcBef>
                <a:spcPts val="0"/>
              </a:spcBef>
            </a:pPr>
            <a:r>
              <a:rPr lang="en-US" sz="2000" dirty="0" smtClean="0">
                <a:solidFill>
                  <a:srgbClr val="000000"/>
                </a:solidFill>
              </a:rPr>
              <a:t>The citizen can submit/verify the applications at a nearby location </a:t>
            </a:r>
          </a:p>
          <a:p>
            <a:pPr lvl="1">
              <a:lnSpc>
                <a:spcPct val="120000"/>
              </a:lnSpc>
              <a:spcBef>
                <a:spcPts val="0"/>
              </a:spcBef>
            </a:pPr>
            <a:r>
              <a:rPr lang="en-US" sz="2000" dirty="0" smtClean="0">
                <a:solidFill>
                  <a:srgbClr val="000000"/>
                </a:solidFill>
              </a:rPr>
              <a:t>Better infrastructure facilities at the facilitation counters </a:t>
            </a:r>
          </a:p>
          <a:p>
            <a:pPr lvl="1">
              <a:lnSpc>
                <a:spcPct val="120000"/>
              </a:lnSpc>
              <a:spcBef>
                <a:spcPts val="0"/>
              </a:spcBef>
            </a:pPr>
            <a:r>
              <a:rPr lang="en-US" sz="2000" dirty="0" smtClean="0">
                <a:solidFill>
                  <a:srgbClr val="000000"/>
                </a:solidFill>
              </a:rPr>
              <a:t>Quicker submission/Verification of application and also at a convenient time for the citizen </a:t>
            </a:r>
          </a:p>
          <a:p>
            <a:pPr lvl="1">
              <a:lnSpc>
                <a:spcPct val="120000"/>
              </a:lnSpc>
              <a:spcBef>
                <a:spcPts val="0"/>
              </a:spcBef>
            </a:pPr>
            <a:endParaRPr lang="en-US" sz="2000" dirty="0" smtClean="0">
              <a:solidFill>
                <a:srgbClr val="000000"/>
              </a:solidFill>
            </a:endParaRPr>
          </a:p>
          <a:p>
            <a:pPr>
              <a:lnSpc>
                <a:spcPct val="120000"/>
              </a:lnSpc>
            </a:pPr>
            <a:r>
              <a:rPr lang="en-US" dirty="0">
                <a:solidFill>
                  <a:srgbClr val="000000"/>
                </a:solidFill>
              </a:rPr>
              <a:t>For Passports department:</a:t>
            </a:r>
          </a:p>
          <a:p>
            <a:pPr lvl="1">
              <a:lnSpc>
                <a:spcPct val="120000"/>
              </a:lnSpc>
              <a:spcBef>
                <a:spcPts val="0"/>
              </a:spcBef>
            </a:pPr>
            <a:r>
              <a:rPr lang="en-US" sz="2000" dirty="0" smtClean="0">
                <a:solidFill>
                  <a:srgbClr val="000000"/>
                </a:solidFill>
              </a:rPr>
              <a:t>Reduced workload, and enhanced work environment</a:t>
            </a:r>
          </a:p>
          <a:p>
            <a:pPr lvl="1">
              <a:lnSpc>
                <a:spcPct val="120000"/>
              </a:lnSpc>
              <a:spcBef>
                <a:spcPts val="0"/>
              </a:spcBef>
            </a:pPr>
            <a:r>
              <a:rPr lang="en-US" sz="2000" dirty="0" smtClean="0">
                <a:solidFill>
                  <a:srgbClr val="000000"/>
                </a:solidFill>
              </a:rPr>
              <a:t>Ability to concentrate on value added tasks, including continuous improvement of processes and analytics</a:t>
            </a:r>
          </a:p>
          <a:p>
            <a:pPr lvl="1">
              <a:lnSpc>
                <a:spcPct val="120000"/>
              </a:lnSpc>
              <a:spcBef>
                <a:spcPts val="600"/>
              </a:spcBef>
            </a:pPr>
            <a:endParaRPr lang="en-US" sz="2000" dirty="0">
              <a:solidFill>
                <a:srgbClr val="000000"/>
              </a:solidFill>
            </a:endParaRPr>
          </a:p>
        </p:txBody>
      </p:sp>
    </p:spTree>
    <p:extLst>
      <p:ext uri="{BB962C8B-B14F-4D97-AF65-F5344CB8AC3E}">
        <p14:creationId xmlns:p14="http://schemas.microsoft.com/office/powerpoint/2010/main" val="358824366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bwMode="auto"/>
        <p:txBody>
          <a:bodyPr>
            <a:spAutoFit/>
          </a:bodyPr>
          <a:lstStyle/>
          <a:p>
            <a:pPr eaLnBrk="1" hangingPunct="1"/>
            <a:r>
              <a:rPr lang="en-US" b="1" dirty="0" smtClean="0">
                <a:solidFill>
                  <a:srgbClr val="000000"/>
                </a:solidFill>
              </a:rPr>
              <a:t>Identify broad functional definitions for groups of activities </a:t>
            </a:r>
            <a:br>
              <a:rPr lang="en-US" b="1" dirty="0" smtClean="0">
                <a:solidFill>
                  <a:srgbClr val="000000"/>
                </a:solidFill>
              </a:rPr>
            </a:br>
            <a:endParaRPr lang="en-GB" b="1" dirty="0" smtClean="0">
              <a:solidFill>
                <a:srgbClr val="000000"/>
              </a:solidFill>
            </a:endParaRPr>
          </a:p>
        </p:txBody>
      </p:sp>
      <p:sp>
        <p:nvSpPr>
          <p:cNvPr id="152579" name="Rectangle 3"/>
          <p:cNvSpPr>
            <a:spLocks noChangeArrowheads="1"/>
          </p:cNvSpPr>
          <p:nvPr/>
        </p:nvSpPr>
        <p:spPr bwMode="auto">
          <a:xfrm>
            <a:off x="7089775" y="4978400"/>
            <a:ext cx="987425"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Make card &amp; book </a:t>
            </a:r>
          </a:p>
        </p:txBody>
      </p:sp>
      <p:sp>
        <p:nvSpPr>
          <p:cNvPr id="152580" name="Rectangle 4"/>
          <p:cNvSpPr>
            <a:spLocks noChangeArrowheads="1"/>
          </p:cNvSpPr>
          <p:nvPr/>
        </p:nvSpPr>
        <p:spPr bwMode="auto">
          <a:xfrm>
            <a:off x="84138" y="3962400"/>
            <a:ext cx="2976562"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Transport paper</a:t>
            </a:r>
            <a:endParaRPr lang="en-GB" sz="1400" b="1">
              <a:solidFill>
                <a:schemeClr val="bg1"/>
              </a:solidFill>
              <a:latin typeface="Tahoma" pitchFamily="34" charset="0"/>
            </a:endParaRPr>
          </a:p>
        </p:txBody>
      </p:sp>
      <p:sp>
        <p:nvSpPr>
          <p:cNvPr id="152581" name="Rectangle 5"/>
          <p:cNvSpPr>
            <a:spLocks noChangeArrowheads="1"/>
          </p:cNvSpPr>
          <p:nvPr/>
        </p:nvSpPr>
        <p:spPr bwMode="auto">
          <a:xfrm>
            <a:off x="3040063" y="4470400"/>
            <a:ext cx="404653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Record data</a:t>
            </a:r>
            <a:endParaRPr lang="en-GB" sz="1400" b="1">
              <a:solidFill>
                <a:schemeClr val="bg1"/>
              </a:solidFill>
              <a:latin typeface="Tahoma" pitchFamily="34" charset="0"/>
            </a:endParaRPr>
          </a:p>
        </p:txBody>
      </p:sp>
      <p:sp>
        <p:nvSpPr>
          <p:cNvPr id="152582" name="Rectangle 6"/>
          <p:cNvSpPr>
            <a:spLocks noChangeArrowheads="1"/>
          </p:cNvSpPr>
          <p:nvPr/>
        </p:nvSpPr>
        <p:spPr bwMode="auto">
          <a:xfrm>
            <a:off x="8077200" y="5486400"/>
            <a:ext cx="990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Deliver card &amp; book</a:t>
            </a:r>
          </a:p>
        </p:txBody>
      </p:sp>
      <p:sp>
        <p:nvSpPr>
          <p:cNvPr id="152583" name="AutoShape 7"/>
          <p:cNvSpPr>
            <a:spLocks noChangeArrowheads="1"/>
          </p:cNvSpPr>
          <p:nvPr/>
        </p:nvSpPr>
        <p:spPr bwMode="auto">
          <a:xfrm>
            <a:off x="50800"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Cust Visits Bank Branch</a:t>
            </a:r>
          </a:p>
        </p:txBody>
      </p:sp>
      <p:sp>
        <p:nvSpPr>
          <p:cNvPr id="152584" name="AutoShape 8"/>
          <p:cNvSpPr>
            <a:spLocks noChangeArrowheads="1"/>
          </p:cNvSpPr>
          <p:nvPr/>
        </p:nvSpPr>
        <p:spPr bwMode="auto">
          <a:xfrm>
            <a:off x="4111625"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Data is verified by Bank’s officers</a:t>
            </a:r>
          </a:p>
        </p:txBody>
      </p:sp>
      <p:sp>
        <p:nvSpPr>
          <p:cNvPr id="152585" name="AutoShape 9"/>
          <p:cNvSpPr>
            <a:spLocks noChangeArrowheads="1"/>
          </p:cNvSpPr>
          <p:nvPr/>
        </p:nvSpPr>
        <p:spPr bwMode="auto">
          <a:xfrm>
            <a:off x="511333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Data is uploaded in the Bank’s software</a:t>
            </a:r>
          </a:p>
        </p:txBody>
      </p:sp>
      <p:sp>
        <p:nvSpPr>
          <p:cNvPr id="152586" name="AutoShape 10"/>
          <p:cNvSpPr>
            <a:spLocks noChangeArrowheads="1"/>
          </p:cNvSpPr>
          <p:nvPr/>
        </p:nvSpPr>
        <p:spPr bwMode="auto">
          <a:xfrm>
            <a:off x="3092450"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Central data entry team enters customer data in database</a:t>
            </a:r>
          </a:p>
        </p:txBody>
      </p:sp>
      <p:sp>
        <p:nvSpPr>
          <p:cNvPr id="152587" name="AutoShape 11"/>
          <p:cNvSpPr>
            <a:spLocks noChangeArrowheads="1"/>
          </p:cNvSpPr>
          <p:nvPr/>
        </p:nvSpPr>
        <p:spPr bwMode="auto">
          <a:xfrm>
            <a:off x="6115050"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Signatures of customers are scanned</a:t>
            </a:r>
          </a:p>
        </p:txBody>
      </p:sp>
      <p:sp>
        <p:nvSpPr>
          <p:cNvPr id="152588" name="AutoShape 12"/>
          <p:cNvSpPr>
            <a:spLocks noChangeArrowheads="1"/>
          </p:cNvSpPr>
          <p:nvPr/>
        </p:nvSpPr>
        <p:spPr bwMode="auto">
          <a:xfrm>
            <a:off x="7115175"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ATM Cards &amp; Cheque Books are printed</a:t>
            </a:r>
          </a:p>
        </p:txBody>
      </p:sp>
      <p:sp>
        <p:nvSpPr>
          <p:cNvPr id="152589" name="AutoShape 13"/>
          <p:cNvSpPr>
            <a:spLocks noChangeArrowheads="1"/>
          </p:cNvSpPr>
          <p:nvPr/>
        </p:nvSpPr>
        <p:spPr bwMode="auto">
          <a:xfrm>
            <a:off x="81168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ATM Cards &amp; Cheque books are sent by post</a:t>
            </a:r>
          </a:p>
        </p:txBody>
      </p:sp>
      <p:sp>
        <p:nvSpPr>
          <p:cNvPr id="152590" name="AutoShape 14"/>
          <p:cNvSpPr>
            <a:spLocks noChangeArrowheads="1"/>
          </p:cNvSpPr>
          <p:nvPr/>
        </p:nvSpPr>
        <p:spPr bwMode="auto">
          <a:xfrm>
            <a:off x="10429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a:latin typeface="Tahoma" pitchFamily="34" charset="0"/>
              </a:rPr>
              <a:t>Cust fills up form &amp; hands over all docs</a:t>
            </a:r>
          </a:p>
        </p:txBody>
      </p:sp>
      <p:sp>
        <p:nvSpPr>
          <p:cNvPr id="152591" name="AutoShape 15"/>
          <p:cNvSpPr>
            <a:spLocks noChangeArrowheads="1"/>
          </p:cNvSpPr>
          <p:nvPr/>
        </p:nvSpPr>
        <p:spPr bwMode="auto">
          <a:xfrm>
            <a:off x="2054225"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a:latin typeface="Tahoma" pitchFamily="34" charset="0"/>
              </a:rPr>
              <a:t>Form &amp; docs are sent to central data entry team</a:t>
            </a:r>
          </a:p>
        </p:txBody>
      </p:sp>
      <p:sp>
        <p:nvSpPr>
          <p:cNvPr id="152592" name="Line 16"/>
          <p:cNvSpPr>
            <a:spLocks noChangeShapeType="1"/>
          </p:cNvSpPr>
          <p:nvPr/>
        </p:nvSpPr>
        <p:spPr bwMode="auto">
          <a:xfrm>
            <a:off x="50800" y="3124200"/>
            <a:ext cx="0" cy="914400"/>
          </a:xfrm>
          <a:prstGeom prst="line">
            <a:avLst/>
          </a:prstGeom>
          <a:noFill/>
          <a:ln w="9525" cap="rnd">
            <a:solidFill>
              <a:schemeClr val="tx1"/>
            </a:solidFill>
            <a:prstDash val="sysDot"/>
            <a:round/>
            <a:headEnd/>
            <a:tailEnd/>
          </a:ln>
        </p:spPr>
        <p:txBody>
          <a:bodyPr/>
          <a:lstStyle/>
          <a:p>
            <a:endParaRPr lang="en-US"/>
          </a:p>
        </p:txBody>
      </p:sp>
      <p:sp>
        <p:nvSpPr>
          <p:cNvPr id="152593" name="Line 17"/>
          <p:cNvSpPr>
            <a:spLocks noChangeShapeType="1"/>
          </p:cNvSpPr>
          <p:nvPr/>
        </p:nvSpPr>
        <p:spPr bwMode="auto">
          <a:xfrm>
            <a:off x="3073400" y="3124200"/>
            <a:ext cx="0" cy="914400"/>
          </a:xfrm>
          <a:prstGeom prst="line">
            <a:avLst/>
          </a:prstGeom>
          <a:noFill/>
          <a:ln w="9525" cap="rnd">
            <a:solidFill>
              <a:schemeClr val="tx1"/>
            </a:solidFill>
            <a:prstDash val="sysDot"/>
            <a:round/>
            <a:headEnd/>
            <a:tailEnd/>
          </a:ln>
        </p:spPr>
        <p:txBody>
          <a:bodyPr/>
          <a:lstStyle/>
          <a:p>
            <a:endParaRPr lang="en-US"/>
          </a:p>
        </p:txBody>
      </p:sp>
      <p:sp>
        <p:nvSpPr>
          <p:cNvPr id="152594" name="Line 18"/>
          <p:cNvSpPr>
            <a:spLocks noChangeShapeType="1"/>
          </p:cNvSpPr>
          <p:nvPr/>
        </p:nvSpPr>
        <p:spPr bwMode="auto">
          <a:xfrm>
            <a:off x="7112000" y="3124200"/>
            <a:ext cx="0" cy="1447800"/>
          </a:xfrm>
          <a:prstGeom prst="line">
            <a:avLst/>
          </a:prstGeom>
          <a:noFill/>
          <a:ln w="9525" cap="rnd">
            <a:solidFill>
              <a:schemeClr val="tx1"/>
            </a:solidFill>
            <a:prstDash val="sysDot"/>
            <a:round/>
            <a:headEnd/>
            <a:tailEnd/>
          </a:ln>
        </p:spPr>
        <p:txBody>
          <a:bodyPr/>
          <a:lstStyle/>
          <a:p>
            <a:endParaRPr lang="en-US"/>
          </a:p>
        </p:txBody>
      </p:sp>
      <p:sp>
        <p:nvSpPr>
          <p:cNvPr id="152595" name="Line 19"/>
          <p:cNvSpPr>
            <a:spLocks noChangeShapeType="1"/>
          </p:cNvSpPr>
          <p:nvPr/>
        </p:nvSpPr>
        <p:spPr bwMode="auto">
          <a:xfrm>
            <a:off x="8115300" y="3124200"/>
            <a:ext cx="0" cy="1828800"/>
          </a:xfrm>
          <a:prstGeom prst="line">
            <a:avLst/>
          </a:prstGeom>
          <a:noFill/>
          <a:ln w="9525" cap="rnd">
            <a:solidFill>
              <a:schemeClr val="tx1"/>
            </a:solidFill>
            <a:prstDash val="sysDot"/>
            <a:round/>
            <a:headEnd/>
            <a:tailEnd/>
          </a:ln>
        </p:spPr>
        <p:txBody>
          <a:bodyPr/>
          <a:lstStyle/>
          <a:p>
            <a:endParaRPr lang="en-US"/>
          </a:p>
        </p:txBody>
      </p:sp>
      <p:sp>
        <p:nvSpPr>
          <p:cNvPr id="152596" name="Line 20"/>
          <p:cNvSpPr>
            <a:spLocks noChangeShapeType="1"/>
          </p:cNvSpPr>
          <p:nvPr/>
        </p:nvSpPr>
        <p:spPr bwMode="auto">
          <a:xfrm>
            <a:off x="9080500" y="3124200"/>
            <a:ext cx="0" cy="2362200"/>
          </a:xfrm>
          <a:prstGeom prst="line">
            <a:avLst/>
          </a:prstGeom>
          <a:noFill/>
          <a:ln w="9525" cap="rnd">
            <a:solidFill>
              <a:schemeClr val="tx1"/>
            </a:solidFill>
            <a:prstDash val="sysDot"/>
            <a:round/>
            <a:headEnd/>
            <a:tailEnd/>
          </a:ln>
        </p:spPr>
        <p:txBody>
          <a:bodyPr/>
          <a:lstStyle/>
          <a:p>
            <a:endParaRPr lang="en-US"/>
          </a:p>
        </p:txBody>
      </p:sp>
      <p:sp>
        <p:nvSpPr>
          <p:cNvPr id="152597" name="Rectangle 21"/>
          <p:cNvSpPr>
            <a:spLocks noChangeArrowheads="1"/>
          </p:cNvSpPr>
          <p:nvPr/>
        </p:nvSpPr>
        <p:spPr bwMode="auto">
          <a:xfrm>
            <a:off x="76200" y="3257550"/>
            <a:ext cx="2438400" cy="609600"/>
          </a:xfrm>
          <a:prstGeom prst="rect">
            <a:avLst/>
          </a:prstGeom>
          <a:noFill/>
          <a:ln w="12700">
            <a:noFill/>
            <a:miter lim="800000"/>
            <a:headEnd/>
            <a:tailEnd/>
          </a:ln>
        </p:spPr>
        <p:txBody>
          <a:bodyPr anchor="ctr"/>
          <a:lstStyle/>
          <a:p>
            <a:pPr eaLnBrk="0" hangingPunct="0"/>
            <a:r>
              <a:rPr lang="en-GB" sz="1400" b="1">
                <a:solidFill>
                  <a:srgbClr val="FF0000"/>
                </a:solidFill>
                <a:latin typeface="Tahoma" pitchFamily="34" charset="0"/>
              </a:rPr>
              <a:t>Start: </a:t>
            </a:r>
          </a:p>
          <a:p>
            <a:pPr eaLnBrk="0" hangingPunct="0"/>
            <a:r>
              <a:rPr lang="en-GB" sz="1400" b="1">
                <a:solidFill>
                  <a:srgbClr val="FF0000"/>
                </a:solidFill>
                <a:latin typeface="Tahoma" pitchFamily="34" charset="0"/>
              </a:rPr>
              <a:t>Customer enters bank branch with documents</a:t>
            </a:r>
          </a:p>
        </p:txBody>
      </p:sp>
      <p:sp>
        <p:nvSpPr>
          <p:cNvPr id="152598" name="Rectangle 22"/>
          <p:cNvSpPr>
            <a:spLocks noChangeArrowheads="1"/>
          </p:cNvSpPr>
          <p:nvPr/>
        </p:nvSpPr>
        <p:spPr bwMode="auto">
          <a:xfrm>
            <a:off x="7162800" y="3286126"/>
            <a:ext cx="1905000" cy="609600"/>
          </a:xfrm>
          <a:prstGeom prst="rect">
            <a:avLst/>
          </a:prstGeom>
          <a:noFill/>
          <a:ln w="12700">
            <a:noFill/>
            <a:miter lim="800000"/>
            <a:headEnd/>
            <a:tailEnd/>
          </a:ln>
        </p:spPr>
        <p:txBody>
          <a:bodyPr anchor="ctr"/>
          <a:lstStyle/>
          <a:p>
            <a:pPr algn="r" eaLnBrk="0" hangingPunct="0"/>
            <a:r>
              <a:rPr lang="en-GB" sz="1400" b="1" dirty="0">
                <a:solidFill>
                  <a:srgbClr val="FF0000"/>
                </a:solidFill>
                <a:latin typeface="Tahoma" pitchFamily="34" charset="0"/>
              </a:rPr>
              <a:t>End:</a:t>
            </a:r>
          </a:p>
          <a:p>
            <a:pPr algn="r" eaLnBrk="0" hangingPunct="0"/>
            <a:r>
              <a:rPr lang="en-GB" sz="1400" b="1" dirty="0">
                <a:solidFill>
                  <a:srgbClr val="FF0000"/>
                </a:solidFill>
                <a:latin typeface="Tahoma" pitchFamily="34" charset="0"/>
              </a:rPr>
              <a:t>Customer receives cheque book &amp; ATM card</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Replacing / Automating processes</a:t>
            </a:r>
          </a:p>
        </p:txBody>
      </p:sp>
      <p:sp>
        <p:nvSpPr>
          <p:cNvPr id="1680387" name="Rectangle 3"/>
          <p:cNvSpPr>
            <a:spLocks noGrp="1" noChangeArrowheads="1"/>
          </p:cNvSpPr>
          <p:nvPr>
            <p:ph idx="1"/>
          </p:nvPr>
        </p:nvSpPr>
        <p:spPr>
          <a:xfrm>
            <a:off x="144463" y="2473143"/>
            <a:ext cx="8821737" cy="3543300"/>
          </a:xfrm>
        </p:spPr>
        <p:txBody>
          <a:bodyPr/>
          <a:lstStyle/>
          <a:p>
            <a:pPr>
              <a:lnSpc>
                <a:spcPct val="120000"/>
              </a:lnSpc>
              <a:spcBef>
                <a:spcPts val="600"/>
              </a:spcBef>
            </a:pPr>
            <a:r>
              <a:rPr lang="en-US" dirty="0" smtClean="0">
                <a:solidFill>
                  <a:srgbClr val="000000"/>
                </a:solidFill>
              </a:rPr>
              <a:t>Automation facilitates the government to derive the following benefits:</a:t>
            </a:r>
          </a:p>
          <a:p>
            <a:pPr lvl="1">
              <a:lnSpc>
                <a:spcPct val="120000"/>
              </a:lnSpc>
              <a:spcBef>
                <a:spcPts val="600"/>
              </a:spcBef>
            </a:pPr>
            <a:r>
              <a:rPr lang="en-US" sz="2000" dirty="0" smtClean="0">
                <a:solidFill>
                  <a:srgbClr val="000000"/>
                </a:solidFill>
              </a:rPr>
              <a:t>Most of the automated systems incorporate accepted best practices from across the world, which becomes part of the new process by default (e.g. Finance and Accounting ERP modules, e-Procurement) </a:t>
            </a:r>
          </a:p>
          <a:p>
            <a:pPr lvl="1">
              <a:lnSpc>
                <a:spcPct val="120000"/>
              </a:lnSpc>
              <a:spcBef>
                <a:spcPts val="600"/>
              </a:spcBef>
            </a:pPr>
            <a:r>
              <a:rPr lang="en-US" sz="2000" dirty="0" smtClean="0">
                <a:solidFill>
                  <a:srgbClr val="000000"/>
                </a:solidFill>
              </a:rPr>
              <a:t>Significant reduction in turn around times due to automated processing</a:t>
            </a:r>
          </a:p>
          <a:p>
            <a:pPr lvl="1">
              <a:lnSpc>
                <a:spcPct val="120000"/>
              </a:lnSpc>
              <a:spcBef>
                <a:spcPts val="600"/>
              </a:spcBef>
            </a:pPr>
            <a:r>
              <a:rPr lang="en-US" sz="2000" dirty="0" smtClean="0">
                <a:solidFill>
                  <a:srgbClr val="000000"/>
                </a:solidFill>
              </a:rPr>
              <a:t>Ability to enforce greater controls (automated error checking, validations at source etc)</a:t>
            </a:r>
          </a:p>
          <a:p>
            <a:pPr lvl="1">
              <a:lnSpc>
                <a:spcPct val="120000"/>
              </a:lnSpc>
              <a:spcBef>
                <a:spcPts val="600"/>
              </a:spcBef>
            </a:pPr>
            <a:r>
              <a:rPr lang="en-US" sz="2000" dirty="0" smtClean="0">
                <a:solidFill>
                  <a:srgbClr val="000000"/>
                </a:solidFill>
              </a:rPr>
              <a:t>Reduction in costs (manpower costs, cost of service delivery)</a:t>
            </a:r>
          </a:p>
          <a:p>
            <a:pPr lvl="1">
              <a:lnSpc>
                <a:spcPct val="120000"/>
              </a:lnSpc>
              <a:spcBef>
                <a:spcPts val="600"/>
              </a:spcBef>
            </a:pPr>
            <a:endParaRPr lang="en-US" sz="2000" dirty="0">
              <a:solidFill>
                <a:srgbClr val="000000"/>
              </a:solidFill>
            </a:endParaRPr>
          </a:p>
        </p:txBody>
      </p:sp>
      <p:sp>
        <p:nvSpPr>
          <p:cNvPr id="5" name="Flowchart: Process 4"/>
          <p:cNvSpPr/>
          <p:nvPr/>
        </p:nvSpPr>
        <p:spPr bwMode="auto">
          <a:xfrm>
            <a:off x="160338" y="1363663"/>
            <a:ext cx="8805862" cy="1050925"/>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dirty="0" smtClean="0"/>
              <a:t>The existing process / sub process may be </a:t>
            </a:r>
            <a:r>
              <a:rPr lang="en-US" b="1" dirty="0" smtClean="0"/>
              <a:t>replaced</a:t>
            </a:r>
            <a:r>
              <a:rPr lang="en-US" dirty="0" smtClean="0"/>
              <a:t> completely by another process / sub process. In many cases, this would imply complete </a:t>
            </a:r>
            <a:r>
              <a:rPr lang="en-US" b="1" dirty="0" smtClean="0"/>
              <a:t>automation</a:t>
            </a:r>
            <a:r>
              <a:rPr lang="en-US" dirty="0" smtClean="0"/>
              <a:t> of the process / sub process..</a:t>
            </a:r>
          </a:p>
        </p:txBody>
      </p:sp>
    </p:spTree>
    <p:extLst>
      <p:ext uri="{BB962C8B-B14F-4D97-AF65-F5344CB8AC3E}">
        <p14:creationId xmlns:p14="http://schemas.microsoft.com/office/powerpoint/2010/main" val="16630206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Some considerations before automating processes</a:t>
            </a:r>
          </a:p>
        </p:txBody>
      </p:sp>
      <p:sp>
        <p:nvSpPr>
          <p:cNvPr id="1680387" name="Rectangle 3"/>
          <p:cNvSpPr>
            <a:spLocks noGrp="1" noChangeArrowheads="1"/>
          </p:cNvSpPr>
          <p:nvPr>
            <p:ph idx="1"/>
          </p:nvPr>
        </p:nvSpPr>
        <p:spPr>
          <a:xfrm>
            <a:off x="160338" y="1198771"/>
            <a:ext cx="8821737" cy="4951412"/>
          </a:xfrm>
        </p:spPr>
        <p:txBody>
          <a:bodyPr/>
          <a:lstStyle/>
          <a:p>
            <a:pPr>
              <a:lnSpc>
                <a:spcPct val="120000"/>
              </a:lnSpc>
              <a:spcBef>
                <a:spcPts val="600"/>
              </a:spcBef>
            </a:pPr>
            <a:r>
              <a:rPr lang="en-US" sz="1600" dirty="0" smtClean="0">
                <a:solidFill>
                  <a:srgbClr val="000000"/>
                </a:solidFill>
              </a:rPr>
              <a:t>Process design for automated process should take into account: </a:t>
            </a:r>
          </a:p>
          <a:p>
            <a:pPr lvl="1">
              <a:lnSpc>
                <a:spcPct val="120000"/>
              </a:lnSpc>
              <a:spcBef>
                <a:spcPts val="600"/>
              </a:spcBef>
            </a:pPr>
            <a:r>
              <a:rPr lang="en-US" sz="1600" dirty="0" smtClean="0">
                <a:solidFill>
                  <a:srgbClr val="000000"/>
                </a:solidFill>
              </a:rPr>
              <a:t>Selecting transaction types to be automated</a:t>
            </a:r>
          </a:p>
          <a:p>
            <a:pPr lvl="1">
              <a:lnSpc>
                <a:spcPct val="120000"/>
              </a:lnSpc>
              <a:spcBef>
                <a:spcPts val="600"/>
              </a:spcBef>
            </a:pPr>
            <a:r>
              <a:rPr lang="en-US" sz="1600" dirty="0" smtClean="0">
                <a:solidFill>
                  <a:srgbClr val="000000"/>
                </a:solidFill>
              </a:rPr>
              <a:t>Deciding on using off the shelf system and tailoring inputs and outputs, or customizing the system </a:t>
            </a:r>
          </a:p>
          <a:p>
            <a:pPr lvl="1">
              <a:lnSpc>
                <a:spcPct val="120000"/>
              </a:lnSpc>
              <a:spcBef>
                <a:spcPts val="600"/>
              </a:spcBef>
            </a:pPr>
            <a:r>
              <a:rPr lang="en-US" sz="1600" dirty="0" smtClean="0">
                <a:solidFill>
                  <a:srgbClr val="000000"/>
                </a:solidFill>
              </a:rPr>
              <a:t>Following the system and transaction flow</a:t>
            </a:r>
          </a:p>
          <a:p>
            <a:pPr lvl="1">
              <a:lnSpc>
                <a:spcPct val="120000"/>
              </a:lnSpc>
              <a:spcBef>
                <a:spcPts val="600"/>
              </a:spcBef>
            </a:pPr>
            <a:r>
              <a:rPr lang="en-US" sz="1600" dirty="0" smtClean="0">
                <a:solidFill>
                  <a:srgbClr val="000000"/>
                </a:solidFill>
              </a:rPr>
              <a:t>Determining data sources, availability and timing</a:t>
            </a:r>
          </a:p>
          <a:p>
            <a:pPr lvl="1">
              <a:lnSpc>
                <a:spcPct val="120000"/>
              </a:lnSpc>
              <a:spcBef>
                <a:spcPts val="600"/>
              </a:spcBef>
            </a:pPr>
            <a:r>
              <a:rPr lang="en-US" sz="1600" dirty="0" smtClean="0">
                <a:solidFill>
                  <a:srgbClr val="000000"/>
                </a:solidFill>
              </a:rPr>
              <a:t>Understanding how calculations are performed</a:t>
            </a:r>
          </a:p>
          <a:p>
            <a:pPr lvl="1">
              <a:lnSpc>
                <a:spcPct val="120000"/>
              </a:lnSpc>
              <a:spcBef>
                <a:spcPts val="600"/>
              </a:spcBef>
            </a:pPr>
            <a:r>
              <a:rPr lang="en-US" sz="1600" dirty="0" smtClean="0">
                <a:solidFill>
                  <a:srgbClr val="000000"/>
                </a:solidFill>
              </a:rPr>
              <a:t>Selecting validation options for data quality</a:t>
            </a:r>
          </a:p>
          <a:p>
            <a:pPr lvl="1">
              <a:lnSpc>
                <a:spcPct val="120000"/>
              </a:lnSpc>
              <a:spcBef>
                <a:spcPts val="600"/>
              </a:spcBef>
            </a:pPr>
            <a:r>
              <a:rPr lang="en-US" sz="1600" dirty="0" smtClean="0">
                <a:solidFill>
                  <a:srgbClr val="000000"/>
                </a:solidFill>
              </a:rPr>
              <a:t>Tailoring screens and reports</a:t>
            </a:r>
          </a:p>
          <a:p>
            <a:pPr lvl="1">
              <a:lnSpc>
                <a:spcPct val="120000"/>
              </a:lnSpc>
              <a:spcBef>
                <a:spcPts val="600"/>
              </a:spcBef>
            </a:pPr>
            <a:r>
              <a:rPr lang="en-US" sz="1600" dirty="0" smtClean="0">
                <a:solidFill>
                  <a:srgbClr val="000000"/>
                </a:solidFill>
              </a:rPr>
              <a:t>Creating input documents to meet input needs</a:t>
            </a:r>
          </a:p>
          <a:p>
            <a:pPr lvl="1">
              <a:lnSpc>
                <a:spcPct val="120000"/>
              </a:lnSpc>
              <a:spcBef>
                <a:spcPts val="600"/>
              </a:spcBef>
            </a:pPr>
            <a:r>
              <a:rPr lang="en-US" sz="1600" dirty="0" smtClean="0">
                <a:solidFill>
                  <a:srgbClr val="000000"/>
                </a:solidFill>
              </a:rPr>
              <a:t>Creating a pilot (or “sandbox”) system to understand how various types of functionality work</a:t>
            </a:r>
          </a:p>
          <a:p>
            <a:pPr lvl="1">
              <a:lnSpc>
                <a:spcPct val="120000"/>
              </a:lnSpc>
              <a:spcBef>
                <a:spcPts val="600"/>
              </a:spcBef>
            </a:pPr>
            <a:r>
              <a:rPr lang="en-US" sz="1600" dirty="0" smtClean="0">
                <a:solidFill>
                  <a:srgbClr val="000000"/>
                </a:solidFill>
              </a:rPr>
              <a:t>Designing, balancing and reconciling</a:t>
            </a:r>
            <a:endParaRPr lang="en-US" sz="1600" dirty="0">
              <a:solidFill>
                <a:srgbClr val="000000"/>
              </a:solidFill>
            </a:endParaRPr>
          </a:p>
        </p:txBody>
      </p:sp>
    </p:spTree>
    <p:extLst>
      <p:ext uri="{BB962C8B-B14F-4D97-AF65-F5344CB8AC3E}">
        <p14:creationId xmlns:p14="http://schemas.microsoft.com/office/powerpoint/2010/main" val="419438644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z="2300" b="1" dirty="0" smtClean="0">
                <a:solidFill>
                  <a:srgbClr val="000000"/>
                </a:solidFill>
              </a:rPr>
              <a:t>Bid Evaluation in e-Procurement - Automation example (G2G) </a:t>
            </a:r>
            <a:br>
              <a:rPr lang="en-US" sz="2300" b="1" dirty="0" smtClean="0">
                <a:solidFill>
                  <a:srgbClr val="000000"/>
                </a:solidFill>
              </a:rPr>
            </a:br>
            <a:endParaRPr lang="en-US" sz="2300" b="1" dirty="0" smtClean="0">
              <a:solidFill>
                <a:srgbClr val="000000"/>
              </a:solidFill>
            </a:endParaRPr>
          </a:p>
        </p:txBody>
      </p:sp>
      <p:sp>
        <p:nvSpPr>
          <p:cNvPr id="1680387" name="Rectangle 3"/>
          <p:cNvSpPr>
            <a:spLocks noGrp="1" noChangeArrowheads="1"/>
          </p:cNvSpPr>
          <p:nvPr>
            <p:ph idx="1"/>
          </p:nvPr>
        </p:nvSpPr>
        <p:spPr>
          <a:xfrm>
            <a:off x="160338" y="1133856"/>
            <a:ext cx="8821737" cy="4951411"/>
          </a:xfrm>
        </p:spPr>
        <p:txBody>
          <a:bodyPr/>
          <a:lstStyle/>
          <a:p>
            <a:pPr>
              <a:lnSpc>
                <a:spcPct val="120000"/>
              </a:lnSpc>
              <a:spcBef>
                <a:spcPts val="600"/>
              </a:spcBef>
            </a:pPr>
            <a:r>
              <a:rPr lang="en-US" b="1" dirty="0" smtClean="0">
                <a:solidFill>
                  <a:srgbClr val="000000"/>
                </a:solidFill>
              </a:rPr>
              <a:t>Scenario</a:t>
            </a:r>
            <a:r>
              <a:rPr lang="en-US" dirty="0" smtClean="0">
                <a:solidFill>
                  <a:srgbClr val="000000"/>
                </a:solidFill>
              </a:rPr>
              <a:t>: </a:t>
            </a:r>
          </a:p>
          <a:p>
            <a:pPr>
              <a:lnSpc>
                <a:spcPct val="120000"/>
              </a:lnSpc>
              <a:spcBef>
                <a:spcPts val="600"/>
              </a:spcBef>
            </a:pPr>
            <a:r>
              <a:rPr lang="en-US" sz="1800" dirty="0" smtClean="0">
                <a:solidFill>
                  <a:srgbClr val="000000"/>
                </a:solidFill>
              </a:rPr>
              <a:t>The Health department in a large state in India, floats Tender annually for </a:t>
            </a:r>
            <a:r>
              <a:rPr lang="en-US" sz="1800" dirty="0">
                <a:solidFill>
                  <a:srgbClr val="000000"/>
                </a:solidFill>
              </a:rPr>
              <a:t>the </a:t>
            </a:r>
            <a:r>
              <a:rPr lang="en-US" sz="1800" dirty="0" smtClean="0">
                <a:solidFill>
                  <a:srgbClr val="000000"/>
                </a:solidFill>
              </a:rPr>
              <a:t>finalization </a:t>
            </a:r>
            <a:r>
              <a:rPr lang="en-US" sz="1800" dirty="0">
                <a:solidFill>
                  <a:srgbClr val="000000"/>
                </a:solidFill>
              </a:rPr>
              <a:t>of </a:t>
            </a:r>
            <a:r>
              <a:rPr lang="en-US" sz="1800" dirty="0" smtClean="0">
                <a:solidFill>
                  <a:srgbClr val="000000"/>
                </a:solidFill>
              </a:rPr>
              <a:t>Annual Contracts for more than 600 essential drugs. Bidders submit their bids in response to the tender, in paper form.</a:t>
            </a:r>
          </a:p>
          <a:p>
            <a:pPr>
              <a:lnSpc>
                <a:spcPct val="120000"/>
              </a:lnSpc>
              <a:spcBef>
                <a:spcPts val="600"/>
              </a:spcBef>
            </a:pPr>
            <a:r>
              <a:rPr lang="en-US" sz="1800" dirty="0" smtClean="0">
                <a:solidFill>
                  <a:srgbClr val="000000"/>
                </a:solidFill>
              </a:rPr>
              <a:t>Bidders can submit bids for one or more (or all) of the drugs, based on their capabilities. Once bid submission closes, the department undertakes the evaluation in the following way:</a:t>
            </a:r>
          </a:p>
          <a:p>
            <a:pPr lvl="1">
              <a:lnSpc>
                <a:spcPct val="120000"/>
              </a:lnSpc>
              <a:spcBef>
                <a:spcPts val="600"/>
              </a:spcBef>
            </a:pPr>
            <a:r>
              <a:rPr lang="en-US" dirty="0" smtClean="0">
                <a:solidFill>
                  <a:srgbClr val="000000"/>
                </a:solidFill>
              </a:rPr>
              <a:t>Department identifies the eligible bidders based on criteria in Tender documents</a:t>
            </a:r>
          </a:p>
          <a:p>
            <a:pPr lvl="1">
              <a:lnSpc>
                <a:spcPct val="120000"/>
              </a:lnSpc>
              <a:spcBef>
                <a:spcPts val="600"/>
              </a:spcBef>
            </a:pPr>
            <a:r>
              <a:rPr lang="en-US" dirty="0" smtClean="0">
                <a:solidFill>
                  <a:srgbClr val="000000"/>
                </a:solidFill>
              </a:rPr>
              <a:t>The commercial bids of the eligible bidders are examined, and for each drug, the list of bidders who have bid for the drug is drawn up, along with their prices</a:t>
            </a:r>
          </a:p>
          <a:p>
            <a:pPr lvl="1">
              <a:lnSpc>
                <a:spcPct val="120000"/>
              </a:lnSpc>
              <a:spcBef>
                <a:spcPts val="600"/>
              </a:spcBef>
            </a:pPr>
            <a:r>
              <a:rPr lang="en-US" dirty="0" smtClean="0">
                <a:solidFill>
                  <a:srgbClr val="000000"/>
                </a:solidFill>
              </a:rPr>
              <a:t>From the list of bids for each drug, a comparative list is drawn up showing the ranks of the bidders (lowest quote to highest)</a:t>
            </a:r>
          </a:p>
          <a:p>
            <a:pPr lvl="1">
              <a:lnSpc>
                <a:spcPct val="120000"/>
              </a:lnSpc>
              <a:spcBef>
                <a:spcPts val="600"/>
              </a:spcBef>
            </a:pPr>
            <a:r>
              <a:rPr lang="en-US" dirty="0" smtClean="0">
                <a:solidFill>
                  <a:srgbClr val="000000"/>
                </a:solidFill>
              </a:rPr>
              <a:t>The lowest bidder in each essential drug is awarded the contract</a:t>
            </a:r>
            <a:endParaRPr lang="en-US" dirty="0">
              <a:solidFill>
                <a:srgbClr val="000000"/>
              </a:solidFill>
            </a:endParaRPr>
          </a:p>
          <a:p>
            <a:pPr>
              <a:lnSpc>
                <a:spcPct val="120000"/>
              </a:lnSpc>
              <a:spcBef>
                <a:spcPts val="600"/>
              </a:spcBef>
            </a:pPr>
            <a:endParaRPr lang="en-US" sz="1800" dirty="0">
              <a:solidFill>
                <a:srgbClr val="000000"/>
              </a:solidFill>
            </a:endParaRPr>
          </a:p>
        </p:txBody>
      </p:sp>
    </p:spTree>
    <p:extLst>
      <p:ext uri="{BB962C8B-B14F-4D97-AF65-F5344CB8AC3E}">
        <p14:creationId xmlns:p14="http://schemas.microsoft.com/office/powerpoint/2010/main" val="1822367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5" dur="500"/>
                                        <p:tgtEl>
                                          <p:spTgt spid="168038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0" dur="500"/>
                                        <p:tgtEl>
                                          <p:spTgt spid="168038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5" dur="500"/>
                                        <p:tgtEl>
                                          <p:spTgt spid="1680387">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30" dur="500"/>
                                        <p:tgtEl>
                                          <p:spTgt spid="1680387">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35" dur="500"/>
                                        <p:tgtEl>
                                          <p:spTgt spid="1680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Problems with manual bid evaluation</a:t>
            </a:r>
          </a:p>
        </p:txBody>
      </p:sp>
      <p:graphicFrame>
        <p:nvGraphicFramePr>
          <p:cNvPr id="5" name="Table 4"/>
          <p:cNvGraphicFramePr>
            <a:graphicFrameLocks noGrp="1"/>
          </p:cNvGraphicFramePr>
          <p:nvPr/>
        </p:nvGraphicFramePr>
        <p:xfrm>
          <a:off x="331786" y="1500179"/>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Drug1</a:t>
                      </a:r>
                      <a:endParaRPr lang="en-GB" sz="1400" dirty="0"/>
                    </a:p>
                  </a:txBody>
                  <a:tcPr/>
                </a:tc>
                <a:tc>
                  <a:txBody>
                    <a:bodyPr/>
                    <a:lstStyle/>
                    <a:p>
                      <a:r>
                        <a:rPr lang="en-GB" sz="1400" dirty="0" smtClean="0"/>
                        <a:t>1.2</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Drug21….</a:t>
                      </a:r>
                      <a:endParaRPr lang="en-GB" sz="1400" dirty="0"/>
                    </a:p>
                  </a:txBody>
                  <a:tcPr/>
                </a:tc>
                <a:tc>
                  <a:txBody>
                    <a:bodyPr/>
                    <a:lstStyle/>
                    <a:p>
                      <a:r>
                        <a:rPr lang="en-GB" sz="1400" dirty="0" smtClean="0"/>
                        <a:t>20</a:t>
                      </a:r>
                      <a:endParaRPr lang="en-GB" sz="1400" dirty="0"/>
                    </a:p>
                  </a:txBody>
                  <a:tcPr/>
                </a:tc>
              </a:tr>
            </a:tbl>
          </a:graphicData>
        </a:graphic>
      </p:graphicFrame>
      <p:graphicFrame>
        <p:nvGraphicFramePr>
          <p:cNvPr id="7" name="Table 6"/>
          <p:cNvGraphicFramePr>
            <a:graphicFrameLocks noGrp="1"/>
          </p:cNvGraphicFramePr>
          <p:nvPr/>
        </p:nvGraphicFramePr>
        <p:xfrm>
          <a:off x="355601" y="3312156"/>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Drug63</a:t>
                      </a:r>
                      <a:endParaRPr lang="en-GB" sz="1400" dirty="0"/>
                    </a:p>
                  </a:txBody>
                  <a:tcPr/>
                </a:tc>
                <a:tc>
                  <a:txBody>
                    <a:bodyPr/>
                    <a:lstStyle/>
                    <a:p>
                      <a:r>
                        <a:rPr lang="en-GB" sz="1400" dirty="0" smtClean="0"/>
                        <a:t>0.50</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21</a:t>
                      </a:r>
                      <a:endParaRPr lang="en-GB" sz="1400" dirty="0"/>
                    </a:p>
                  </a:txBody>
                  <a:tcPr/>
                </a:tc>
              </a:tr>
            </a:tbl>
          </a:graphicData>
        </a:graphic>
      </p:graphicFrame>
      <p:graphicFrame>
        <p:nvGraphicFramePr>
          <p:cNvPr id="8" name="Table 7"/>
          <p:cNvGraphicFramePr>
            <a:graphicFrameLocks noGrp="1"/>
          </p:cNvGraphicFramePr>
          <p:nvPr/>
        </p:nvGraphicFramePr>
        <p:xfrm>
          <a:off x="331786" y="5203184"/>
          <a:ext cx="2068513" cy="111252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26</a:t>
                      </a:r>
                      <a:endParaRPr lang="en-GB" sz="1400" dirty="0"/>
                    </a:p>
                  </a:txBody>
                  <a:tcPr/>
                </a:tc>
              </a:tr>
            </a:tbl>
          </a:graphicData>
        </a:graphic>
      </p:graphicFrame>
      <p:sp>
        <p:nvSpPr>
          <p:cNvPr id="9" name="TextBox 8"/>
          <p:cNvSpPr txBox="1"/>
          <p:nvPr/>
        </p:nvSpPr>
        <p:spPr>
          <a:xfrm>
            <a:off x="709612" y="3004379"/>
            <a:ext cx="1443037" cy="307777"/>
          </a:xfrm>
          <a:prstGeom prst="rect">
            <a:avLst/>
          </a:prstGeom>
          <a:noFill/>
        </p:spPr>
        <p:txBody>
          <a:bodyPr wrap="square" rtlCol="0">
            <a:spAutoFit/>
          </a:bodyPr>
          <a:lstStyle/>
          <a:p>
            <a:r>
              <a:rPr lang="en-GB" sz="1400" dirty="0" smtClean="0"/>
              <a:t>Bidder 2</a:t>
            </a:r>
            <a:endParaRPr lang="en-GB" sz="1400" dirty="0"/>
          </a:p>
        </p:txBody>
      </p:sp>
      <p:sp>
        <p:nvSpPr>
          <p:cNvPr id="10" name="TextBox 9"/>
          <p:cNvSpPr txBox="1"/>
          <p:nvPr/>
        </p:nvSpPr>
        <p:spPr>
          <a:xfrm>
            <a:off x="838197" y="1258879"/>
            <a:ext cx="1443037" cy="307777"/>
          </a:xfrm>
          <a:prstGeom prst="rect">
            <a:avLst/>
          </a:prstGeom>
          <a:noFill/>
        </p:spPr>
        <p:txBody>
          <a:bodyPr wrap="square" rtlCol="0">
            <a:spAutoFit/>
          </a:bodyPr>
          <a:lstStyle/>
          <a:p>
            <a:r>
              <a:rPr lang="en-GB" sz="1400" dirty="0" smtClean="0"/>
              <a:t>Bidder 1</a:t>
            </a:r>
            <a:endParaRPr lang="en-GB" sz="1400" dirty="0"/>
          </a:p>
        </p:txBody>
      </p:sp>
      <p:sp>
        <p:nvSpPr>
          <p:cNvPr id="11" name="TextBox 10"/>
          <p:cNvSpPr txBox="1"/>
          <p:nvPr/>
        </p:nvSpPr>
        <p:spPr>
          <a:xfrm>
            <a:off x="619122" y="4834982"/>
            <a:ext cx="1443037" cy="307777"/>
          </a:xfrm>
          <a:prstGeom prst="rect">
            <a:avLst/>
          </a:prstGeom>
          <a:noFill/>
        </p:spPr>
        <p:txBody>
          <a:bodyPr wrap="square" rtlCol="0">
            <a:spAutoFit/>
          </a:bodyPr>
          <a:lstStyle/>
          <a:p>
            <a:r>
              <a:rPr lang="en-GB" sz="1400" dirty="0" smtClean="0"/>
              <a:t>Bidder 3</a:t>
            </a:r>
            <a:endParaRPr lang="en-GB" sz="1400" dirty="0"/>
          </a:p>
        </p:txBody>
      </p:sp>
      <p:graphicFrame>
        <p:nvGraphicFramePr>
          <p:cNvPr id="12" name="Table 11"/>
          <p:cNvGraphicFramePr>
            <a:graphicFrameLocks noGrp="1"/>
          </p:cNvGraphicFramePr>
          <p:nvPr/>
        </p:nvGraphicFramePr>
        <p:xfrm>
          <a:off x="3639729"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 2</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bl>
          </a:graphicData>
        </a:graphic>
      </p:graphicFrame>
      <p:sp>
        <p:nvSpPr>
          <p:cNvPr id="13" name="TextBox 12"/>
          <p:cNvSpPr txBox="1"/>
          <p:nvPr/>
        </p:nvSpPr>
        <p:spPr>
          <a:xfrm>
            <a:off x="3639730" y="1757363"/>
            <a:ext cx="2068512" cy="307777"/>
          </a:xfrm>
          <a:prstGeom prst="rect">
            <a:avLst/>
          </a:prstGeom>
          <a:noFill/>
        </p:spPr>
        <p:txBody>
          <a:bodyPr wrap="square" rtlCol="0">
            <a:spAutoFit/>
          </a:bodyPr>
          <a:lstStyle/>
          <a:p>
            <a:r>
              <a:rPr lang="en-GB" sz="1400" dirty="0" smtClean="0"/>
              <a:t>Drug 3 – Consolidated </a:t>
            </a:r>
            <a:endParaRPr lang="en-GB" sz="1400" dirty="0"/>
          </a:p>
        </p:txBody>
      </p:sp>
      <p:graphicFrame>
        <p:nvGraphicFramePr>
          <p:cNvPr id="14" name="Table 13"/>
          <p:cNvGraphicFramePr>
            <a:graphicFrameLocks noGrp="1"/>
          </p:cNvGraphicFramePr>
          <p:nvPr/>
        </p:nvGraphicFramePr>
        <p:xfrm>
          <a:off x="6810375"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Bidder2</a:t>
                      </a:r>
                      <a:endParaRPr lang="en-GB" sz="1400" dirty="0"/>
                    </a:p>
                  </a:txBody>
                  <a:tcPr/>
                </a:tc>
                <a:tc>
                  <a:txBody>
                    <a:bodyPr/>
                    <a:lstStyle/>
                    <a:p>
                      <a:r>
                        <a:rPr lang="en-GB" sz="1400" dirty="0" smtClean="0"/>
                        <a:t>5</a:t>
                      </a:r>
                      <a:endParaRPr lang="en-GB" sz="1400" dirty="0"/>
                    </a:p>
                  </a:txBody>
                  <a:tcPr/>
                </a:tc>
              </a:tr>
            </a:tbl>
          </a:graphicData>
        </a:graphic>
      </p:graphicFrame>
      <p:sp>
        <p:nvSpPr>
          <p:cNvPr id="15" name="TextBox 14"/>
          <p:cNvSpPr txBox="1"/>
          <p:nvPr/>
        </p:nvSpPr>
        <p:spPr>
          <a:xfrm>
            <a:off x="6810375" y="1707953"/>
            <a:ext cx="2068513" cy="307777"/>
          </a:xfrm>
          <a:prstGeom prst="rect">
            <a:avLst/>
          </a:prstGeom>
          <a:noFill/>
        </p:spPr>
        <p:txBody>
          <a:bodyPr wrap="square" rtlCol="0">
            <a:spAutoFit/>
          </a:bodyPr>
          <a:lstStyle/>
          <a:p>
            <a:r>
              <a:rPr lang="en-GB" sz="1400" dirty="0" smtClean="0"/>
              <a:t>Drug 3 – Ranking</a:t>
            </a:r>
            <a:endParaRPr lang="en-GB" sz="1400" dirty="0"/>
          </a:p>
        </p:txBody>
      </p:sp>
      <p:sp>
        <p:nvSpPr>
          <p:cNvPr id="16" name="Right Arrow 15"/>
          <p:cNvSpPr/>
          <p:nvPr/>
        </p:nvSpPr>
        <p:spPr bwMode="auto">
          <a:xfrm>
            <a:off x="2713703"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7" name="Right Arrow 16"/>
          <p:cNvSpPr/>
          <p:nvPr/>
        </p:nvSpPr>
        <p:spPr bwMode="auto">
          <a:xfrm>
            <a:off x="5919019"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8" name="Rectangle 3"/>
          <p:cNvSpPr txBox="1">
            <a:spLocks noChangeArrowheads="1"/>
          </p:cNvSpPr>
          <p:nvPr/>
        </p:nvSpPr>
        <p:spPr bwMode="auto">
          <a:xfrm>
            <a:off x="2943225" y="3871913"/>
            <a:ext cx="6038850" cy="24431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Large number of bidders (in hundreds)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cs typeface="+mn-cs"/>
              </a:rPr>
              <a:t>Each</a:t>
            </a:r>
            <a:r>
              <a:rPr kumimoji="0" lang="en-US" sz="1600" b="0" i="0" u="none" strike="noStrike" kern="0" cap="none" spc="0" normalizeH="0" noProof="0" dirty="0" smtClean="0">
                <a:ln>
                  <a:noFill/>
                </a:ln>
                <a:solidFill>
                  <a:srgbClr val="000000"/>
                </a:solidFill>
                <a:effectLst/>
                <a:uLnTx/>
                <a:uFillTx/>
                <a:latin typeface="+mn-lt"/>
                <a:cs typeface="+mn-cs"/>
              </a:rPr>
              <a:t> bidder on average bids for more than 30 drugs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Significant efforts in manually sifting through the bids and preparing comparative tables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cs typeface="+mn-cs"/>
              </a:rPr>
              <a:t>High chance for manual errors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Process takes </a:t>
            </a:r>
            <a:r>
              <a:rPr lang="en-US" sz="1600" b="1" kern="0" dirty="0" smtClean="0">
                <a:solidFill>
                  <a:srgbClr val="000000"/>
                </a:solidFill>
                <a:latin typeface="+mn-lt"/>
                <a:cs typeface="+mn-cs"/>
              </a:rPr>
              <a:t>more than 2 months </a:t>
            </a:r>
            <a:r>
              <a:rPr lang="en-US" sz="1600" kern="0" dirty="0" smtClean="0">
                <a:solidFill>
                  <a:srgbClr val="000000"/>
                </a:solidFill>
                <a:latin typeface="+mn-lt"/>
                <a:cs typeface="+mn-cs"/>
              </a:rPr>
              <a:t>on an average</a:t>
            </a:r>
            <a:endParaRPr kumimoji="0" lang="en-US" sz="1600" b="0" i="0" u="none" strike="noStrike" kern="0" cap="none" spc="0" normalizeH="0" noProof="0" dirty="0" smtClean="0">
              <a:ln>
                <a:noFill/>
              </a:ln>
              <a:solidFill>
                <a:srgbClr val="000000"/>
              </a:solidFill>
              <a:effectLst/>
              <a:uLnTx/>
              <a:uFillTx/>
              <a:latin typeface="+mn-lt"/>
              <a:cs typeface="+mn-cs"/>
            </a:endParaRP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endParaRPr kumimoji="0" lang="en-US" sz="1600" b="0" i="0" u="none" strike="noStrike" kern="0" cap="none" spc="0" normalizeH="0" baseline="0" noProof="0" dirty="0">
              <a:ln>
                <a:noFill/>
              </a:ln>
              <a:solidFill>
                <a:srgbClr val="000000"/>
              </a:solidFill>
              <a:effectLst/>
              <a:uLnTx/>
              <a:uFillTx/>
              <a:latin typeface="+mn-lt"/>
              <a:cs typeface="+mn-cs"/>
            </a:endParaRPr>
          </a:p>
        </p:txBody>
      </p:sp>
    </p:spTree>
    <p:extLst>
      <p:ext uri="{BB962C8B-B14F-4D97-AF65-F5344CB8AC3E}">
        <p14:creationId xmlns:p14="http://schemas.microsoft.com/office/powerpoint/2010/main" val="2531668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linds(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linds(horizontal)">
                                      <p:cBhvr>
                                        <p:cTn id="38" dur="500"/>
                                        <p:tgtEl>
                                          <p:spTgt spid="14"/>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linds(horizontal)">
                                      <p:cBhvr>
                                        <p:cTn id="41" dur="500"/>
                                        <p:tgtEl>
                                          <p:spTgt spid="1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linds(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18">
                                            <p:txEl>
                                              <p:pRg st="0" end="0"/>
                                            </p:txEl>
                                          </p:spTgt>
                                        </p:tgtEl>
                                        <p:attrNameLst>
                                          <p:attrName>style.visibility</p:attrName>
                                        </p:attrNameLst>
                                      </p:cBhvr>
                                      <p:to>
                                        <p:strVal val="visible"/>
                                      </p:to>
                                    </p:set>
                                    <p:animEffect transition="in" filter="box(in)">
                                      <p:cBhvr>
                                        <p:cTn id="49" dur="500"/>
                                        <p:tgtEl>
                                          <p:spTgt spid="18">
                                            <p:txEl>
                                              <p:pRg st="0" end="0"/>
                                            </p:txEl>
                                          </p:spTgt>
                                        </p:tgtEl>
                                      </p:cBhvr>
                                    </p:animEffect>
                                  </p:childTnLst>
                                </p:cTn>
                              </p:par>
                              <p:par>
                                <p:cTn id="50" presetID="4" presetClass="entr" presetSubtype="16" fill="hold" nodeType="withEffect">
                                  <p:stCondLst>
                                    <p:cond delay="0"/>
                                  </p:stCondLst>
                                  <p:childTnLst>
                                    <p:set>
                                      <p:cBhvr>
                                        <p:cTn id="51" dur="1" fill="hold">
                                          <p:stCondLst>
                                            <p:cond delay="0"/>
                                          </p:stCondLst>
                                        </p:cTn>
                                        <p:tgtEl>
                                          <p:spTgt spid="18">
                                            <p:txEl>
                                              <p:pRg st="1" end="1"/>
                                            </p:txEl>
                                          </p:spTgt>
                                        </p:tgtEl>
                                        <p:attrNameLst>
                                          <p:attrName>style.visibility</p:attrName>
                                        </p:attrNameLst>
                                      </p:cBhvr>
                                      <p:to>
                                        <p:strVal val="visible"/>
                                      </p:to>
                                    </p:set>
                                    <p:animEffect transition="in" filter="box(in)">
                                      <p:cBhvr>
                                        <p:cTn id="52" dur="500"/>
                                        <p:tgtEl>
                                          <p:spTgt spid="18">
                                            <p:txEl>
                                              <p:pRg st="1" end="1"/>
                                            </p:txEl>
                                          </p:spTgt>
                                        </p:tgtEl>
                                      </p:cBhvr>
                                    </p:animEffect>
                                  </p:childTnLst>
                                </p:cTn>
                              </p:par>
                              <p:par>
                                <p:cTn id="53" presetID="4" presetClass="entr" presetSubtype="16" fill="hold" nodeType="withEffect">
                                  <p:stCondLst>
                                    <p:cond delay="0"/>
                                  </p:stCondLst>
                                  <p:childTnLst>
                                    <p:set>
                                      <p:cBhvr>
                                        <p:cTn id="54" dur="1" fill="hold">
                                          <p:stCondLst>
                                            <p:cond delay="0"/>
                                          </p:stCondLst>
                                        </p:cTn>
                                        <p:tgtEl>
                                          <p:spTgt spid="18">
                                            <p:txEl>
                                              <p:pRg st="2" end="2"/>
                                            </p:txEl>
                                          </p:spTgt>
                                        </p:tgtEl>
                                        <p:attrNameLst>
                                          <p:attrName>style.visibility</p:attrName>
                                        </p:attrNameLst>
                                      </p:cBhvr>
                                      <p:to>
                                        <p:strVal val="visible"/>
                                      </p:to>
                                    </p:set>
                                    <p:animEffect transition="in" filter="box(in)">
                                      <p:cBhvr>
                                        <p:cTn id="55" dur="500"/>
                                        <p:tgtEl>
                                          <p:spTgt spid="18">
                                            <p:txEl>
                                              <p:pRg st="2" end="2"/>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18">
                                            <p:txEl>
                                              <p:pRg st="3" end="3"/>
                                            </p:txEl>
                                          </p:spTgt>
                                        </p:tgtEl>
                                        <p:attrNameLst>
                                          <p:attrName>style.visibility</p:attrName>
                                        </p:attrNameLst>
                                      </p:cBhvr>
                                      <p:to>
                                        <p:strVal val="visible"/>
                                      </p:to>
                                    </p:set>
                                    <p:animEffect transition="in" filter="box(in)">
                                      <p:cBhvr>
                                        <p:cTn id="58" dur="500"/>
                                        <p:tgtEl>
                                          <p:spTgt spid="18">
                                            <p:txEl>
                                              <p:pRg st="3" end="3"/>
                                            </p:txEl>
                                          </p:spTgt>
                                        </p:tgtEl>
                                      </p:cBhvr>
                                    </p:animEffect>
                                  </p:childTnLst>
                                </p:cTn>
                              </p:par>
                              <p:par>
                                <p:cTn id="59" presetID="4" presetClass="entr" presetSubtype="16" fill="hold" nodeType="withEffect">
                                  <p:stCondLst>
                                    <p:cond delay="0"/>
                                  </p:stCondLst>
                                  <p:childTnLst>
                                    <p:set>
                                      <p:cBhvr>
                                        <p:cTn id="60" dur="1" fill="hold">
                                          <p:stCondLst>
                                            <p:cond delay="0"/>
                                          </p:stCondLst>
                                        </p:cTn>
                                        <p:tgtEl>
                                          <p:spTgt spid="18">
                                            <p:txEl>
                                              <p:pRg st="4" end="4"/>
                                            </p:txEl>
                                          </p:spTgt>
                                        </p:tgtEl>
                                        <p:attrNameLst>
                                          <p:attrName>style.visibility</p:attrName>
                                        </p:attrNameLst>
                                      </p:cBhvr>
                                      <p:to>
                                        <p:strVal val="visible"/>
                                      </p:to>
                                    </p:set>
                                    <p:animEffect transition="in" filter="box(in)">
                                      <p:cBhvr>
                                        <p:cTn id="61"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5" grpId="0"/>
      <p:bldP spid="16" grpId="0" animBg="1"/>
      <p:bldP spid="17"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Scenario </a:t>
            </a:r>
            <a:r>
              <a:rPr lang="en-US" b="1" smtClean="0">
                <a:solidFill>
                  <a:srgbClr val="000000"/>
                </a:solidFill>
              </a:rPr>
              <a:t>under e-Procurement</a:t>
            </a:r>
            <a:endParaRPr lang="en-US" b="1" dirty="0" smtClean="0">
              <a:solidFill>
                <a:srgbClr val="000000"/>
              </a:solidFill>
            </a:endParaRPr>
          </a:p>
        </p:txBody>
      </p:sp>
      <p:graphicFrame>
        <p:nvGraphicFramePr>
          <p:cNvPr id="19" name="Diagram 18"/>
          <p:cNvGraphicFramePr/>
          <p:nvPr/>
        </p:nvGraphicFramePr>
        <p:xfrm>
          <a:off x="203202" y="1125528"/>
          <a:ext cx="8540750" cy="270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3"/>
          <p:cNvSpPr txBox="1">
            <a:spLocks noChangeArrowheads="1"/>
          </p:cNvSpPr>
          <p:nvPr/>
        </p:nvSpPr>
        <p:spPr bwMode="auto">
          <a:xfrm>
            <a:off x="160338" y="3829041"/>
            <a:ext cx="8821737" cy="26781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E-Procurement</a:t>
            </a:r>
            <a:r>
              <a:rPr kumimoji="0" lang="en-US" sz="1600" b="0" i="0" u="none" strike="noStrike" kern="0" cap="none" spc="0" normalizeH="0" noProof="0" dirty="0" smtClean="0">
                <a:ln>
                  <a:noFill/>
                </a:ln>
                <a:solidFill>
                  <a:srgbClr val="000000"/>
                </a:solidFill>
                <a:effectLst/>
                <a:uLnTx/>
                <a:uFillTx/>
                <a:latin typeface="+mn-lt"/>
                <a:ea typeface="+mn-ea"/>
                <a:cs typeface="+mn-cs"/>
              </a:rPr>
              <a:t> system auto-generates the comparative sheet immediately after the eligible bidders are shortlisted by the department</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b="1" kern="0" dirty="0" smtClean="0">
                <a:solidFill>
                  <a:srgbClr val="000000"/>
                </a:solidFill>
                <a:latin typeface="+mn-lt"/>
                <a:cs typeface="+mn-cs"/>
              </a:rPr>
              <a:t>The step which took months earlier is now completed within a couple of hours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ea typeface="+mn-ea"/>
                <a:cs typeface="+mn-cs"/>
              </a:rPr>
              <a:t>Benefits to he department:</a:t>
            </a:r>
          </a:p>
          <a:p>
            <a:pPr marL="806450" lvl="1" indent="-349250" defTabSz="695325">
              <a:lnSpc>
                <a:spcPct val="120000"/>
              </a:lnSpc>
              <a:spcBef>
                <a:spcPts val="600"/>
              </a:spcBef>
              <a:spcAft>
                <a:spcPct val="20000"/>
              </a:spcAft>
              <a:buSzPct val="100000"/>
              <a:buFont typeface="Wingdings" pitchFamily="2" charset="2"/>
              <a:buChar char="Ø"/>
            </a:pPr>
            <a:r>
              <a:rPr lang="en-US" sz="1600" kern="0" dirty="0" smtClean="0">
                <a:solidFill>
                  <a:srgbClr val="000000"/>
                </a:solidFill>
                <a:latin typeface="+mn-lt"/>
                <a:cs typeface="+mn-cs"/>
              </a:rPr>
              <a:t>Huge time and administration cost savings, by use of shared platform</a:t>
            </a:r>
          </a:p>
          <a:p>
            <a:pPr marL="806450" lvl="1" indent="-349250" defTabSz="695325">
              <a:lnSpc>
                <a:spcPct val="120000"/>
              </a:lnSpc>
              <a:spcBef>
                <a:spcPts val="600"/>
              </a:spcBef>
              <a:spcAft>
                <a:spcPct val="20000"/>
              </a:spcAft>
              <a:buSzPct val="100000"/>
              <a:buFont typeface="Wingdings" pitchFamily="2" charset="2"/>
              <a:buChar char="Ø"/>
            </a:pPr>
            <a:r>
              <a:rPr kumimoji="0" lang="en-US" sz="1600" b="0" i="0" u="none" strike="noStrike" kern="0" cap="none" spc="0" normalizeH="0" noProof="0" dirty="0" smtClean="0">
                <a:ln>
                  <a:noFill/>
                </a:ln>
                <a:solidFill>
                  <a:srgbClr val="000000"/>
                </a:solidFill>
                <a:effectLst/>
                <a:uLnTx/>
                <a:uFillTx/>
                <a:latin typeface="+mn-lt"/>
                <a:ea typeface="+mn-ea"/>
                <a:cs typeface="+mn-cs"/>
              </a:rPr>
              <a:t>Increased transparency in the procurement process and in the department among vendors </a:t>
            </a:r>
            <a:endParaRPr kumimoji="0" lang="en-US" sz="1600" b="0" i="0" u="none" strike="noStrike" kern="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10339447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xEl>
                                              <p:pRg st="1" end="1"/>
                                            </p:txEl>
                                          </p:spTgt>
                                        </p:tgtEl>
                                        <p:attrNameLst>
                                          <p:attrName>style.visibility</p:attrName>
                                        </p:attrNameLst>
                                      </p:cBhvr>
                                      <p:to>
                                        <p:strVal val="visible"/>
                                      </p:to>
                                    </p:set>
                                    <p:animEffect transition="in" filter="blinds(horizontal)">
                                      <p:cBhvr>
                                        <p:cTn id="12" dur="500"/>
                                        <p:tgtEl>
                                          <p:spTgt spid="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animEffect transition="in" filter="blinds(horizontal)">
                                      <p:cBhvr>
                                        <p:cTn id="17" dur="500"/>
                                        <p:tgtEl>
                                          <p:spTgt spid="2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
                                            <p:txEl>
                                              <p:pRg st="3" end="3"/>
                                            </p:txEl>
                                          </p:spTgt>
                                        </p:tgtEl>
                                        <p:attrNameLst>
                                          <p:attrName>style.visibility</p:attrName>
                                        </p:attrNameLst>
                                      </p:cBhvr>
                                      <p:to>
                                        <p:strVal val="visible"/>
                                      </p:to>
                                    </p:set>
                                    <p:animEffect transition="in" filter="blinds(horizontal)">
                                      <p:cBhvr>
                                        <p:cTn id="22" dur="500"/>
                                        <p:tgtEl>
                                          <p:spTgt spid="2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animEffect transition="in" filter="blinds(horizontal)">
                                      <p:cBhvr>
                                        <p:cTn id="2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68171"/>
            <a:ext cx="8805862" cy="755650"/>
          </a:xfrm>
        </p:spPr>
        <p:txBody>
          <a:bodyPr/>
          <a:lstStyle/>
          <a:p>
            <a:r>
              <a:rPr lang="en-US" b="1" dirty="0" smtClean="0">
                <a:solidFill>
                  <a:srgbClr val="000000"/>
                </a:solidFill>
              </a:rPr>
              <a:t>Technology aids in Process Re-design</a:t>
            </a:r>
          </a:p>
        </p:txBody>
      </p:sp>
      <p:sp>
        <p:nvSpPr>
          <p:cNvPr id="1680387" name="Rectangle 3"/>
          <p:cNvSpPr>
            <a:spLocks noGrp="1" noChangeArrowheads="1"/>
          </p:cNvSpPr>
          <p:nvPr>
            <p:ph idx="1"/>
          </p:nvPr>
        </p:nvSpPr>
        <p:spPr>
          <a:xfrm>
            <a:off x="160338" y="1123821"/>
            <a:ext cx="8821737" cy="4951412"/>
          </a:xfrm>
        </p:spPr>
        <p:txBody>
          <a:bodyPr/>
          <a:lstStyle/>
          <a:p>
            <a:pPr>
              <a:lnSpc>
                <a:spcPct val="120000"/>
              </a:lnSpc>
              <a:spcBef>
                <a:spcPts val="600"/>
              </a:spcBef>
            </a:pPr>
            <a:r>
              <a:rPr lang="en-US" sz="1800" dirty="0" smtClean="0">
                <a:solidFill>
                  <a:srgbClr val="000000"/>
                </a:solidFill>
              </a:rPr>
              <a:t>Process re-design should take into account the latest technology aids, which can reduce time and cost parameters significantly. These technology aids include:</a:t>
            </a:r>
          </a:p>
          <a:p>
            <a:pPr lvl="1">
              <a:lnSpc>
                <a:spcPct val="120000"/>
              </a:lnSpc>
              <a:spcBef>
                <a:spcPts val="600"/>
              </a:spcBef>
            </a:pPr>
            <a:r>
              <a:rPr lang="en-US" dirty="0" smtClean="0">
                <a:solidFill>
                  <a:srgbClr val="000000"/>
                </a:solidFill>
              </a:rPr>
              <a:t>Handheld devices: Collection of data at remote location, digitizing data at source</a:t>
            </a:r>
          </a:p>
          <a:p>
            <a:pPr lvl="1">
              <a:lnSpc>
                <a:spcPct val="120000"/>
              </a:lnSpc>
              <a:spcBef>
                <a:spcPts val="600"/>
              </a:spcBef>
            </a:pPr>
            <a:r>
              <a:rPr lang="en-US" dirty="0" smtClean="0">
                <a:solidFill>
                  <a:srgbClr val="000000"/>
                </a:solidFill>
              </a:rPr>
              <a:t>Shared databases: Real time updating of data by multiple systems, one stop service delivery possibilities</a:t>
            </a:r>
          </a:p>
          <a:p>
            <a:pPr lvl="1">
              <a:lnSpc>
                <a:spcPct val="120000"/>
              </a:lnSpc>
              <a:spcBef>
                <a:spcPts val="600"/>
              </a:spcBef>
            </a:pPr>
            <a:r>
              <a:rPr lang="en-US" dirty="0" smtClean="0">
                <a:solidFill>
                  <a:srgbClr val="000000"/>
                </a:solidFill>
              </a:rPr>
              <a:t>GPS Technologies: Allows remote tracking </a:t>
            </a:r>
          </a:p>
          <a:p>
            <a:pPr lvl="1">
              <a:lnSpc>
                <a:spcPct val="120000"/>
              </a:lnSpc>
              <a:spcBef>
                <a:spcPts val="600"/>
              </a:spcBef>
            </a:pPr>
            <a:r>
              <a:rPr lang="en-US" dirty="0" smtClean="0">
                <a:solidFill>
                  <a:srgbClr val="000000"/>
                </a:solidFill>
              </a:rPr>
              <a:t>Biometric Technologies: Authentication, Identification of duplicates, de-duplication</a:t>
            </a:r>
          </a:p>
          <a:p>
            <a:pPr lvl="1">
              <a:lnSpc>
                <a:spcPct val="120000"/>
              </a:lnSpc>
              <a:spcBef>
                <a:spcPts val="600"/>
              </a:spcBef>
            </a:pPr>
            <a:r>
              <a:rPr lang="en-US" dirty="0" smtClean="0">
                <a:solidFill>
                  <a:srgbClr val="000000"/>
                </a:solidFill>
              </a:rPr>
              <a:t>Smart Card / RFID Technologies: Authentication, tracking, account management</a:t>
            </a:r>
            <a:endParaRPr lang="en-US" dirty="0">
              <a:solidFill>
                <a:srgbClr val="000000"/>
              </a:solidFill>
            </a:endParaRPr>
          </a:p>
          <a:p>
            <a:pPr>
              <a:lnSpc>
                <a:spcPct val="120000"/>
              </a:lnSpc>
              <a:spcBef>
                <a:spcPts val="600"/>
              </a:spcBef>
            </a:pPr>
            <a:r>
              <a:rPr lang="en-US" sz="1800" dirty="0" smtClean="0">
                <a:solidFill>
                  <a:srgbClr val="000000"/>
                </a:solidFill>
              </a:rPr>
              <a:t>Best practices from other environments are a good starting point for identifying what technologies are relevant in the current context…</a:t>
            </a:r>
            <a:endParaRPr lang="en-US" sz="1800" dirty="0">
              <a:solidFill>
                <a:srgbClr val="000000"/>
              </a:solidFill>
            </a:endParaRPr>
          </a:p>
        </p:txBody>
      </p:sp>
    </p:spTree>
    <p:extLst>
      <p:ext uri="{BB962C8B-B14F-4D97-AF65-F5344CB8AC3E}">
        <p14:creationId xmlns:p14="http://schemas.microsoft.com/office/powerpoint/2010/main" val="3811499322"/>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31606"/>
            <a:ext cx="8805862" cy="755650"/>
          </a:xfrm>
        </p:spPr>
        <p:txBody>
          <a:bodyPr/>
          <a:lstStyle/>
          <a:p>
            <a:r>
              <a:rPr lang="en-US" b="1" dirty="0" smtClean="0">
                <a:solidFill>
                  <a:srgbClr val="000000"/>
                </a:solidFill>
              </a:rPr>
              <a:t>Documenting the process design</a:t>
            </a:r>
          </a:p>
        </p:txBody>
      </p:sp>
      <p:sp>
        <p:nvSpPr>
          <p:cNvPr id="1680387" name="Rectangle 3"/>
          <p:cNvSpPr>
            <a:spLocks noGrp="1" noChangeArrowheads="1"/>
          </p:cNvSpPr>
          <p:nvPr>
            <p:ph idx="1"/>
          </p:nvPr>
        </p:nvSpPr>
        <p:spPr>
          <a:xfrm>
            <a:off x="322263" y="868987"/>
            <a:ext cx="8821737" cy="4951412"/>
          </a:xfrm>
        </p:spPr>
        <p:txBody>
          <a:bodyPr/>
          <a:lstStyle/>
          <a:p>
            <a:pPr>
              <a:lnSpc>
                <a:spcPct val="120000"/>
              </a:lnSpc>
            </a:pPr>
            <a:r>
              <a:rPr lang="en-US" dirty="0" smtClean="0">
                <a:solidFill>
                  <a:srgbClr val="000000"/>
                </a:solidFill>
              </a:rPr>
              <a:t>Once the process design is completed, the re-engineered process should be documented in the form of “to-be” process maps</a:t>
            </a:r>
          </a:p>
          <a:p>
            <a:pPr>
              <a:lnSpc>
                <a:spcPct val="120000"/>
              </a:lnSpc>
            </a:pPr>
            <a:r>
              <a:rPr lang="en-US" dirty="0" smtClean="0">
                <a:solidFill>
                  <a:srgbClr val="000000"/>
                </a:solidFill>
              </a:rPr>
              <a:t>The documentation of “to-be” process should include the related changes and implications in:</a:t>
            </a:r>
            <a:endParaRPr lang="en-US" dirty="0">
              <a:solidFill>
                <a:srgbClr val="000000"/>
              </a:solidFill>
            </a:endParaRPr>
          </a:p>
          <a:p>
            <a:pPr lvl="1">
              <a:lnSpc>
                <a:spcPct val="120000"/>
              </a:lnSpc>
            </a:pPr>
            <a:r>
              <a:rPr lang="en-US" sz="2000" dirty="0">
                <a:solidFill>
                  <a:srgbClr val="000000"/>
                </a:solidFill>
              </a:rPr>
              <a:t>Policies and Procedures</a:t>
            </a:r>
          </a:p>
          <a:p>
            <a:pPr lvl="1">
              <a:lnSpc>
                <a:spcPct val="120000"/>
              </a:lnSpc>
            </a:pPr>
            <a:r>
              <a:rPr lang="en-US" sz="2000" dirty="0">
                <a:solidFill>
                  <a:srgbClr val="000000"/>
                </a:solidFill>
              </a:rPr>
              <a:t>Technology</a:t>
            </a:r>
          </a:p>
          <a:p>
            <a:pPr lvl="1">
              <a:lnSpc>
                <a:spcPct val="120000"/>
              </a:lnSpc>
            </a:pPr>
            <a:r>
              <a:rPr lang="en-US" sz="2000" dirty="0" smtClean="0">
                <a:solidFill>
                  <a:srgbClr val="000000"/>
                </a:solidFill>
              </a:rPr>
              <a:t>Organization</a:t>
            </a:r>
            <a:endParaRPr lang="en-US" sz="2000" dirty="0">
              <a:solidFill>
                <a:srgbClr val="000000"/>
              </a:solidFill>
            </a:endParaRPr>
          </a:p>
          <a:p>
            <a:pPr lvl="1">
              <a:lnSpc>
                <a:spcPct val="120000"/>
              </a:lnSpc>
            </a:pPr>
            <a:r>
              <a:rPr lang="en-US" sz="2000" dirty="0">
                <a:solidFill>
                  <a:srgbClr val="000000"/>
                </a:solidFill>
              </a:rPr>
              <a:t>Facilities</a:t>
            </a:r>
          </a:p>
          <a:p>
            <a:pPr lvl="1">
              <a:lnSpc>
                <a:spcPct val="120000"/>
              </a:lnSpc>
            </a:pPr>
            <a:r>
              <a:rPr lang="en-US" sz="2000" dirty="0">
                <a:solidFill>
                  <a:srgbClr val="000000"/>
                </a:solidFill>
              </a:rPr>
              <a:t>Data</a:t>
            </a:r>
          </a:p>
          <a:p>
            <a:pPr lvl="1">
              <a:lnSpc>
                <a:spcPct val="120000"/>
              </a:lnSpc>
            </a:pPr>
            <a:r>
              <a:rPr lang="en-US" sz="2000" dirty="0" smtClean="0">
                <a:solidFill>
                  <a:srgbClr val="000000"/>
                </a:solidFill>
              </a:rPr>
              <a:t>Target metrics for key parameters</a:t>
            </a:r>
          </a:p>
          <a:p>
            <a:pPr lvl="1">
              <a:lnSpc>
                <a:spcPct val="120000"/>
              </a:lnSpc>
            </a:pPr>
            <a:r>
              <a:rPr lang="en-US" sz="2000" dirty="0" smtClean="0">
                <a:solidFill>
                  <a:srgbClr val="000000"/>
                </a:solidFill>
              </a:rPr>
              <a:t>Performance </a:t>
            </a:r>
            <a:r>
              <a:rPr lang="en-US" sz="2000" dirty="0">
                <a:solidFill>
                  <a:srgbClr val="000000"/>
                </a:solidFill>
              </a:rPr>
              <a:t>Measurement</a:t>
            </a:r>
          </a:p>
          <a:p>
            <a:pPr lvl="1">
              <a:lnSpc>
                <a:spcPct val="120000"/>
              </a:lnSpc>
            </a:pPr>
            <a:r>
              <a:rPr lang="en-US" sz="2000" dirty="0">
                <a:solidFill>
                  <a:srgbClr val="000000"/>
                </a:solidFill>
              </a:rPr>
              <a:t>Benefits</a:t>
            </a:r>
          </a:p>
          <a:p>
            <a:pPr lvl="1">
              <a:lnSpc>
                <a:spcPct val="120000"/>
              </a:lnSpc>
            </a:pPr>
            <a:r>
              <a:rPr lang="en-US" sz="2000" dirty="0">
                <a:solidFill>
                  <a:srgbClr val="000000"/>
                </a:solidFill>
              </a:rPr>
              <a:t>Security and Controls </a:t>
            </a:r>
          </a:p>
          <a:p>
            <a:pPr>
              <a:lnSpc>
                <a:spcPct val="120000"/>
              </a:lnSpc>
            </a:pPr>
            <a:endParaRPr lang="en-US" dirty="0">
              <a:solidFill>
                <a:srgbClr val="000000"/>
              </a:solidFill>
            </a:endParaRPr>
          </a:p>
        </p:txBody>
      </p:sp>
    </p:spTree>
    <p:extLst>
      <p:ext uri="{BB962C8B-B14F-4D97-AF65-F5344CB8AC3E}">
        <p14:creationId xmlns:p14="http://schemas.microsoft.com/office/powerpoint/2010/main" val="3621097926"/>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Taking stock…</a:t>
            </a:r>
          </a:p>
        </p:txBody>
      </p:sp>
      <p:sp>
        <p:nvSpPr>
          <p:cNvPr id="1680387" name="Rectangle 3"/>
          <p:cNvSpPr>
            <a:spLocks noGrp="1" noChangeArrowheads="1"/>
          </p:cNvSpPr>
          <p:nvPr>
            <p:ph idx="1"/>
          </p:nvPr>
        </p:nvSpPr>
        <p:spPr>
          <a:xfrm>
            <a:off x="160338" y="1363663"/>
            <a:ext cx="8821737" cy="4951412"/>
          </a:xfrm>
        </p:spPr>
        <p:txBody>
          <a:bodyPr/>
          <a:lstStyle/>
          <a:p>
            <a:pPr>
              <a:lnSpc>
                <a:spcPct val="120000"/>
              </a:lnSpc>
              <a:spcBef>
                <a:spcPts val="600"/>
              </a:spcBef>
            </a:pPr>
            <a:r>
              <a:rPr lang="en-US" sz="1600" dirty="0" smtClean="0">
                <a:solidFill>
                  <a:srgbClr val="000000"/>
                </a:solidFill>
              </a:rPr>
              <a:t>Before finalizing the process design, one should look back to ascertain whether all the problem areas identified in the previous stages have been addressed adequately:</a:t>
            </a:r>
          </a:p>
          <a:p>
            <a:pPr lvl="1">
              <a:lnSpc>
                <a:spcPct val="120000"/>
              </a:lnSpc>
              <a:spcBef>
                <a:spcPts val="600"/>
              </a:spcBef>
            </a:pPr>
            <a:r>
              <a:rPr lang="en-US" sz="1600" dirty="0" smtClean="0">
                <a:solidFill>
                  <a:srgbClr val="000000"/>
                </a:solidFill>
              </a:rPr>
              <a:t>Is the new process inline with the vision defined for GPR and overall organization vision?</a:t>
            </a:r>
          </a:p>
          <a:p>
            <a:pPr lvl="1">
              <a:lnSpc>
                <a:spcPct val="120000"/>
              </a:lnSpc>
              <a:spcBef>
                <a:spcPts val="600"/>
              </a:spcBef>
            </a:pPr>
            <a:r>
              <a:rPr lang="en-US" sz="1600" dirty="0" smtClean="0">
                <a:solidFill>
                  <a:srgbClr val="000000"/>
                </a:solidFill>
              </a:rPr>
              <a:t>Does the process design address the service quality parameters that we had set out to achieve?</a:t>
            </a:r>
          </a:p>
          <a:p>
            <a:pPr lvl="1">
              <a:lnSpc>
                <a:spcPct val="120000"/>
              </a:lnSpc>
              <a:spcBef>
                <a:spcPts val="600"/>
              </a:spcBef>
            </a:pPr>
            <a:r>
              <a:rPr lang="en-US" sz="1600" dirty="0" smtClean="0">
                <a:solidFill>
                  <a:srgbClr val="000000"/>
                </a:solidFill>
              </a:rPr>
              <a:t>Does it address the Problems, Issues and Expectations?</a:t>
            </a:r>
          </a:p>
          <a:p>
            <a:pPr lvl="1">
              <a:lnSpc>
                <a:spcPct val="120000"/>
              </a:lnSpc>
              <a:spcBef>
                <a:spcPts val="600"/>
              </a:spcBef>
            </a:pPr>
            <a:r>
              <a:rPr lang="en-US" sz="1600" dirty="0" smtClean="0">
                <a:solidFill>
                  <a:srgbClr val="000000"/>
                </a:solidFill>
              </a:rPr>
              <a:t>Does it address the root causes identified in the cause-effect analysis adequately?</a:t>
            </a:r>
          </a:p>
          <a:p>
            <a:pPr lvl="1">
              <a:lnSpc>
                <a:spcPct val="120000"/>
              </a:lnSpc>
              <a:spcBef>
                <a:spcPts val="600"/>
              </a:spcBef>
            </a:pPr>
            <a:r>
              <a:rPr lang="en-US" sz="1600" dirty="0" smtClean="0">
                <a:solidFill>
                  <a:srgbClr val="000000"/>
                </a:solidFill>
              </a:rPr>
              <a:t>Has the process become less complex, with lesser “waste”?</a:t>
            </a:r>
          </a:p>
          <a:p>
            <a:pPr lvl="1">
              <a:lnSpc>
                <a:spcPct val="120000"/>
              </a:lnSpc>
              <a:spcBef>
                <a:spcPts val="600"/>
              </a:spcBef>
            </a:pPr>
            <a:endParaRPr lang="en-US" sz="1600" dirty="0" smtClean="0">
              <a:solidFill>
                <a:srgbClr val="000000"/>
              </a:solidFill>
            </a:endParaRPr>
          </a:p>
          <a:p>
            <a:pPr>
              <a:lnSpc>
                <a:spcPct val="120000"/>
              </a:lnSpc>
              <a:spcBef>
                <a:spcPts val="600"/>
              </a:spcBef>
            </a:pPr>
            <a:r>
              <a:rPr lang="en-US" sz="1600" dirty="0" smtClean="0">
                <a:solidFill>
                  <a:srgbClr val="000000"/>
                </a:solidFill>
              </a:rPr>
              <a:t>If any of these parameters are not met, the process design should be refined accordingly</a:t>
            </a:r>
            <a:endParaRPr lang="en-US" sz="1600" dirty="0">
              <a:solidFill>
                <a:srgbClr val="000000"/>
              </a:solidFill>
            </a:endParaRPr>
          </a:p>
          <a:p>
            <a:pPr>
              <a:lnSpc>
                <a:spcPct val="120000"/>
              </a:lnSpc>
              <a:spcBef>
                <a:spcPts val="600"/>
              </a:spcBef>
            </a:pPr>
            <a:endParaRPr lang="en-US" sz="1600" dirty="0">
              <a:solidFill>
                <a:srgbClr val="000000"/>
              </a:solidFill>
            </a:endParaRPr>
          </a:p>
        </p:txBody>
      </p:sp>
    </p:spTree>
    <p:extLst>
      <p:ext uri="{BB962C8B-B14F-4D97-AF65-F5344CB8AC3E}">
        <p14:creationId xmlns:p14="http://schemas.microsoft.com/office/powerpoint/2010/main" val="3650086517"/>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End of Session</a:t>
            </a:r>
            <a:endParaRPr lang="en-US" b="1" dirty="0">
              <a:solidFill>
                <a:srgbClr val="000000"/>
              </a:solidFill>
            </a:endParaRPr>
          </a:p>
        </p:txBody>
      </p:sp>
    </p:spTree>
    <p:extLst>
      <p:ext uri="{BB962C8B-B14F-4D97-AF65-F5344CB8AC3E}">
        <p14:creationId xmlns:p14="http://schemas.microsoft.com/office/powerpoint/2010/main" val="4118275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bwMode="auto">
          <a:xfrm>
            <a:off x="160338" y="608013"/>
            <a:ext cx="8805862" cy="369887"/>
          </a:xfrm>
        </p:spPr>
        <p:txBody>
          <a:bodyPr>
            <a:spAutoFit/>
          </a:bodyPr>
          <a:lstStyle/>
          <a:p>
            <a:pPr eaLnBrk="1" hangingPunct="1"/>
            <a:r>
              <a:rPr lang="en-GB" b="1" dirty="0" smtClean="0">
                <a:solidFill>
                  <a:srgbClr val="000000"/>
                </a:solidFill>
              </a:rPr>
              <a:t>The old process took ~ 8 days</a:t>
            </a:r>
          </a:p>
        </p:txBody>
      </p:sp>
      <p:sp>
        <p:nvSpPr>
          <p:cNvPr id="153603"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Make card &amp; book</a:t>
            </a:r>
          </a:p>
        </p:txBody>
      </p:sp>
      <p:sp>
        <p:nvSpPr>
          <p:cNvPr id="153604"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Transport paper</a:t>
            </a:r>
          </a:p>
        </p:txBody>
      </p:sp>
      <p:sp>
        <p:nvSpPr>
          <p:cNvPr id="153605"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a:latin typeface="Tahoma" pitchFamily="34" charset="0"/>
              </a:rPr>
              <a:t>Record data</a:t>
            </a:r>
          </a:p>
        </p:txBody>
      </p:sp>
      <p:sp>
        <p:nvSpPr>
          <p:cNvPr id="153606"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a:latin typeface="Tahoma" pitchFamily="34" charset="0"/>
              </a:rPr>
              <a:t>Deliver card &amp; book</a:t>
            </a:r>
          </a:p>
        </p:txBody>
      </p:sp>
      <p:sp>
        <p:nvSpPr>
          <p:cNvPr id="153607" name="Line 7"/>
          <p:cNvSpPr>
            <a:spLocks noChangeShapeType="1"/>
          </p:cNvSpPr>
          <p:nvPr/>
        </p:nvSpPr>
        <p:spPr bwMode="auto">
          <a:xfrm flipV="1">
            <a:off x="76200" y="2057400"/>
            <a:ext cx="0" cy="3048000"/>
          </a:xfrm>
          <a:prstGeom prst="line">
            <a:avLst/>
          </a:prstGeom>
          <a:noFill/>
          <a:ln w="9525" cap="rnd">
            <a:solidFill>
              <a:schemeClr val="tx1"/>
            </a:solidFill>
            <a:prstDash val="sysDot"/>
            <a:round/>
            <a:headEnd/>
            <a:tailEnd/>
          </a:ln>
        </p:spPr>
        <p:txBody>
          <a:bodyPr/>
          <a:lstStyle/>
          <a:p>
            <a:endParaRPr lang="en-US"/>
          </a:p>
        </p:txBody>
      </p:sp>
      <p:sp>
        <p:nvSpPr>
          <p:cNvPr id="153608" name="Line 8"/>
          <p:cNvSpPr>
            <a:spLocks noChangeShapeType="1"/>
          </p:cNvSpPr>
          <p:nvPr/>
        </p:nvSpPr>
        <p:spPr bwMode="auto">
          <a:xfrm flipV="1">
            <a:off x="9067800" y="3581400"/>
            <a:ext cx="0" cy="1524000"/>
          </a:xfrm>
          <a:prstGeom prst="line">
            <a:avLst/>
          </a:prstGeom>
          <a:noFill/>
          <a:ln w="9525" cap="rnd">
            <a:solidFill>
              <a:schemeClr val="tx1"/>
            </a:solidFill>
            <a:prstDash val="sysDot"/>
            <a:round/>
            <a:headEnd/>
            <a:tailEnd/>
          </a:ln>
        </p:spPr>
        <p:txBody>
          <a:bodyPr/>
          <a:lstStyle/>
          <a:p>
            <a:endParaRPr lang="en-US"/>
          </a:p>
        </p:txBody>
      </p:sp>
      <p:sp>
        <p:nvSpPr>
          <p:cNvPr id="153609" name="Line 9"/>
          <p:cNvSpPr>
            <a:spLocks noChangeShapeType="1"/>
          </p:cNvSpPr>
          <p:nvPr/>
        </p:nvSpPr>
        <p:spPr bwMode="auto">
          <a:xfrm flipV="1">
            <a:off x="3048000" y="2133600"/>
            <a:ext cx="0" cy="1600200"/>
          </a:xfrm>
          <a:prstGeom prst="line">
            <a:avLst/>
          </a:prstGeom>
          <a:noFill/>
          <a:ln w="9525" cap="rnd">
            <a:solidFill>
              <a:schemeClr val="tx1"/>
            </a:solidFill>
            <a:prstDash val="sysDot"/>
            <a:round/>
            <a:headEnd/>
            <a:tailEnd/>
          </a:ln>
        </p:spPr>
        <p:txBody>
          <a:bodyPr/>
          <a:lstStyle/>
          <a:p>
            <a:endParaRPr lang="en-US"/>
          </a:p>
        </p:txBody>
      </p:sp>
      <p:sp>
        <p:nvSpPr>
          <p:cNvPr id="153610" name="Line 10"/>
          <p:cNvSpPr>
            <a:spLocks noChangeShapeType="1"/>
          </p:cNvSpPr>
          <p:nvPr/>
        </p:nvSpPr>
        <p:spPr bwMode="auto">
          <a:xfrm flipV="1">
            <a:off x="7086600" y="3048000"/>
            <a:ext cx="0" cy="685800"/>
          </a:xfrm>
          <a:prstGeom prst="line">
            <a:avLst/>
          </a:prstGeom>
          <a:noFill/>
          <a:ln w="9525" cap="rnd">
            <a:solidFill>
              <a:schemeClr val="tx1"/>
            </a:solidFill>
            <a:prstDash val="sysDot"/>
            <a:round/>
            <a:headEnd/>
            <a:tailEnd/>
          </a:ln>
        </p:spPr>
        <p:txBody>
          <a:bodyPr/>
          <a:lstStyle/>
          <a:p>
            <a:endParaRPr lang="en-US"/>
          </a:p>
        </p:txBody>
      </p:sp>
      <p:sp>
        <p:nvSpPr>
          <p:cNvPr id="153611" name="Line 11"/>
          <p:cNvSpPr>
            <a:spLocks noChangeShapeType="1"/>
          </p:cNvSpPr>
          <p:nvPr/>
        </p:nvSpPr>
        <p:spPr bwMode="auto">
          <a:xfrm>
            <a:off x="76200" y="4991100"/>
            <a:ext cx="8991600" cy="0"/>
          </a:xfrm>
          <a:prstGeom prst="line">
            <a:avLst/>
          </a:prstGeom>
          <a:noFill/>
          <a:ln w="9525">
            <a:solidFill>
              <a:schemeClr val="tx1"/>
            </a:solidFill>
            <a:round/>
            <a:headEnd type="triangle" w="med" len="med"/>
            <a:tailEnd type="triangle" w="med" len="med"/>
          </a:ln>
        </p:spPr>
        <p:txBody>
          <a:bodyPr/>
          <a:lstStyle/>
          <a:p>
            <a:endParaRPr lang="en-US"/>
          </a:p>
        </p:txBody>
      </p:sp>
      <p:sp>
        <p:nvSpPr>
          <p:cNvPr id="153612" name="Rectangle 12"/>
          <p:cNvSpPr>
            <a:spLocks noChangeArrowheads="1"/>
          </p:cNvSpPr>
          <p:nvPr/>
        </p:nvSpPr>
        <p:spPr bwMode="auto">
          <a:xfrm>
            <a:off x="4457700" y="2571750"/>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a:t>
            </a:r>
            <a:r>
              <a:rPr lang="en-GB" sz="1400" b="1" dirty="0" smtClean="0">
                <a:latin typeface="Tahoma" pitchFamily="34" charset="0"/>
              </a:rPr>
              <a:t> </a:t>
            </a:r>
            <a:r>
              <a:rPr lang="en-GB" sz="1400" b="1" dirty="0">
                <a:latin typeface="Tahoma" pitchFamily="34" charset="0"/>
              </a:rPr>
              <a:t>days</a:t>
            </a:r>
          </a:p>
        </p:txBody>
      </p:sp>
      <p:sp>
        <p:nvSpPr>
          <p:cNvPr id="153613" name="Rectangle 13"/>
          <p:cNvSpPr>
            <a:spLocks noChangeArrowheads="1"/>
          </p:cNvSpPr>
          <p:nvPr/>
        </p:nvSpPr>
        <p:spPr bwMode="auto">
          <a:xfrm>
            <a:off x="6972300" y="3098800"/>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a:t>
            </a:r>
            <a:r>
              <a:rPr lang="en-GB" sz="1400" b="1" dirty="0" smtClean="0">
                <a:latin typeface="Tahoma" pitchFamily="34" charset="0"/>
              </a:rPr>
              <a:t> </a:t>
            </a:r>
            <a:r>
              <a:rPr lang="en-GB" sz="1400" b="1" dirty="0">
                <a:latin typeface="Tahoma" pitchFamily="34" charset="0"/>
              </a:rPr>
              <a:t>days</a:t>
            </a:r>
          </a:p>
        </p:txBody>
      </p:sp>
      <p:sp>
        <p:nvSpPr>
          <p:cNvPr id="153614" name="Rectangle 14"/>
          <p:cNvSpPr>
            <a:spLocks noChangeArrowheads="1"/>
          </p:cNvSpPr>
          <p:nvPr/>
        </p:nvSpPr>
        <p:spPr bwMode="auto">
          <a:xfrm>
            <a:off x="8001000" y="3581400"/>
            <a:ext cx="1143000" cy="209550"/>
          </a:xfrm>
          <a:prstGeom prst="rect">
            <a:avLst/>
          </a:prstGeom>
          <a:noFill/>
          <a:ln w="12700">
            <a:noFill/>
            <a:miter lim="800000"/>
            <a:headEnd/>
            <a:tailEnd/>
          </a:ln>
        </p:spPr>
        <p:txBody>
          <a:bodyPr anchor="ctr"/>
          <a:lstStyle/>
          <a:p>
            <a:pPr algn="ctr" eaLnBrk="0" hangingPunct="0"/>
            <a:r>
              <a:rPr lang="en-GB" sz="1400" b="1">
                <a:latin typeface="Tahoma" pitchFamily="34" charset="0"/>
              </a:rPr>
              <a:t>4 days</a:t>
            </a:r>
          </a:p>
        </p:txBody>
      </p:sp>
      <p:sp>
        <p:nvSpPr>
          <p:cNvPr id="153615" name="Rectangle 15"/>
          <p:cNvSpPr>
            <a:spLocks noChangeArrowheads="1"/>
          </p:cNvSpPr>
          <p:nvPr/>
        </p:nvSpPr>
        <p:spPr bwMode="auto">
          <a:xfrm>
            <a:off x="3860800" y="4800600"/>
            <a:ext cx="1828800" cy="304800"/>
          </a:xfrm>
          <a:prstGeom prst="rect">
            <a:avLst/>
          </a:prstGeom>
          <a:solidFill>
            <a:schemeClr val="bg1"/>
          </a:solidFill>
          <a:ln w="12700">
            <a:noFill/>
            <a:miter lim="800000"/>
            <a:headEnd/>
            <a:tailEnd/>
          </a:ln>
        </p:spPr>
        <p:txBody>
          <a:bodyPr anchor="ctr"/>
          <a:lstStyle/>
          <a:p>
            <a:pPr algn="ctr" eaLnBrk="0" hangingPunct="0"/>
            <a:r>
              <a:rPr lang="en-GB" b="1" dirty="0">
                <a:latin typeface="Tahoma" pitchFamily="34" charset="0"/>
              </a:rPr>
              <a:t>~ </a:t>
            </a:r>
            <a:r>
              <a:rPr lang="en-GB" b="1" dirty="0" smtClean="0">
                <a:latin typeface="Tahoma" pitchFamily="34" charset="0"/>
              </a:rPr>
              <a:t>8 </a:t>
            </a:r>
            <a:r>
              <a:rPr lang="en-GB" b="1" dirty="0">
                <a:latin typeface="Tahoma" pitchFamily="34" charset="0"/>
              </a:rPr>
              <a:t>days</a:t>
            </a:r>
          </a:p>
        </p:txBody>
      </p:sp>
      <p:sp>
        <p:nvSpPr>
          <p:cNvPr id="153616" name="Rectangle 16"/>
          <p:cNvSpPr>
            <a:spLocks noChangeArrowheads="1"/>
          </p:cNvSpPr>
          <p:nvPr/>
        </p:nvSpPr>
        <p:spPr bwMode="auto">
          <a:xfrm>
            <a:off x="914400" y="2057400"/>
            <a:ext cx="1143000" cy="209550"/>
          </a:xfrm>
          <a:prstGeom prst="rect">
            <a:avLst/>
          </a:prstGeom>
          <a:noFill/>
          <a:ln w="12700">
            <a:noFill/>
            <a:miter lim="800000"/>
            <a:headEnd/>
            <a:tailEnd/>
          </a:ln>
        </p:spPr>
        <p:txBody>
          <a:bodyPr anchor="ctr"/>
          <a:lstStyle/>
          <a:p>
            <a:pPr algn="ctr" eaLnBrk="0" hangingPunct="0"/>
            <a:r>
              <a:rPr lang="en-GB" sz="1400" b="1">
                <a:latin typeface="Tahoma" pitchFamily="34" charset="0"/>
              </a:rPr>
              <a:t>20 min</a:t>
            </a:r>
          </a:p>
        </p:txBody>
      </p:sp>
      <p:sp>
        <p:nvSpPr>
          <p:cNvPr id="153617" name="Rectangle 17"/>
          <p:cNvSpPr>
            <a:spLocks noChangeArrowheads="1"/>
          </p:cNvSpPr>
          <p:nvPr/>
        </p:nvSpPr>
        <p:spPr bwMode="auto">
          <a:xfrm>
            <a:off x="76200" y="4038600"/>
            <a:ext cx="1828800" cy="609600"/>
          </a:xfrm>
          <a:prstGeom prst="rect">
            <a:avLst/>
          </a:prstGeom>
          <a:noFill/>
          <a:ln w="12700">
            <a:noFill/>
            <a:miter lim="800000"/>
            <a:headEnd/>
            <a:tailEnd/>
          </a:ln>
        </p:spPr>
        <p:txBody>
          <a:bodyPr anchor="ctr"/>
          <a:lstStyle/>
          <a:p>
            <a:pPr eaLnBrk="0" hangingPunct="0"/>
            <a:r>
              <a:rPr lang="en-GB" sz="1400" b="1">
                <a:latin typeface="Tahoma" pitchFamily="34" charset="0"/>
              </a:rPr>
              <a:t>Start: </a:t>
            </a:r>
          </a:p>
          <a:p>
            <a:pPr eaLnBrk="0" hangingPunct="0"/>
            <a:r>
              <a:rPr lang="en-GB" sz="1400" b="1">
                <a:latin typeface="Tahoma" pitchFamily="34" charset="0"/>
              </a:rPr>
              <a:t>Customer enters bank branch with documents</a:t>
            </a:r>
          </a:p>
        </p:txBody>
      </p:sp>
      <p:sp>
        <p:nvSpPr>
          <p:cNvPr id="153618" name="Rectangle 18"/>
          <p:cNvSpPr>
            <a:spLocks noChangeArrowheads="1"/>
          </p:cNvSpPr>
          <p:nvPr/>
        </p:nvSpPr>
        <p:spPr bwMode="auto">
          <a:xfrm>
            <a:off x="7239000" y="4038600"/>
            <a:ext cx="1828800" cy="609600"/>
          </a:xfrm>
          <a:prstGeom prst="rect">
            <a:avLst/>
          </a:prstGeom>
          <a:noFill/>
          <a:ln w="12700">
            <a:noFill/>
            <a:miter lim="800000"/>
            <a:headEnd/>
            <a:tailEnd/>
          </a:ln>
        </p:spPr>
        <p:txBody>
          <a:bodyPr anchor="ctr"/>
          <a:lstStyle/>
          <a:p>
            <a:pPr algn="r" eaLnBrk="0" hangingPunct="0"/>
            <a:r>
              <a:rPr lang="en-GB" sz="1400" b="1">
                <a:latin typeface="Tahoma" pitchFamily="34" charset="0"/>
              </a:rPr>
              <a:t>End:</a:t>
            </a:r>
          </a:p>
          <a:p>
            <a:pPr algn="r" eaLnBrk="0" hangingPunct="0"/>
            <a:r>
              <a:rPr lang="en-GB" sz="1400" b="1">
                <a:latin typeface="Tahoma" pitchFamily="34" charset="0"/>
              </a:rPr>
              <a:t>Customer receives cheque book &amp; ATM card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bwMode="auto">
          <a:xfrm>
            <a:off x="160338" y="608013"/>
            <a:ext cx="8805862" cy="369332"/>
          </a:xfrm>
        </p:spPr>
        <p:txBody>
          <a:bodyPr>
            <a:spAutoFit/>
          </a:bodyPr>
          <a:lstStyle/>
          <a:p>
            <a:pPr eaLnBrk="1" hangingPunct="1"/>
            <a:r>
              <a:rPr lang="en-US" b="1" dirty="0" smtClean="0">
                <a:solidFill>
                  <a:srgbClr val="000000"/>
                </a:solidFill>
              </a:rPr>
              <a:t>Identify alternate ways of achieving each function</a:t>
            </a:r>
            <a:endParaRPr lang="en-GB" b="1" dirty="0" smtClean="0">
              <a:solidFill>
                <a:srgbClr val="000000"/>
              </a:solidFill>
            </a:endParaRPr>
          </a:p>
        </p:txBody>
      </p:sp>
      <p:sp>
        <p:nvSpPr>
          <p:cNvPr id="345091"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5092"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5093"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5094"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5095" name="Line 7"/>
          <p:cNvSpPr>
            <a:spLocks noChangeShapeType="1"/>
          </p:cNvSpPr>
          <p:nvPr/>
        </p:nvSpPr>
        <p:spPr bwMode="auto">
          <a:xfrm flipV="1">
            <a:off x="76200" y="2057400"/>
            <a:ext cx="0" cy="30480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6" name="Line 8"/>
          <p:cNvSpPr>
            <a:spLocks noChangeShapeType="1"/>
          </p:cNvSpPr>
          <p:nvPr/>
        </p:nvSpPr>
        <p:spPr bwMode="auto">
          <a:xfrm flipV="1">
            <a:off x="9067800" y="3581400"/>
            <a:ext cx="0" cy="15240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7" name="Line 9"/>
          <p:cNvSpPr>
            <a:spLocks noChangeShapeType="1"/>
          </p:cNvSpPr>
          <p:nvPr/>
        </p:nvSpPr>
        <p:spPr bwMode="auto">
          <a:xfrm flipV="1">
            <a:off x="3048000" y="2133600"/>
            <a:ext cx="0" cy="1600200"/>
          </a:xfrm>
          <a:prstGeom prst="line">
            <a:avLst/>
          </a:prstGeom>
          <a:noFill/>
          <a:ln w="9525" cap="rnd">
            <a:solidFill>
              <a:schemeClr val="tx1"/>
            </a:solidFill>
            <a:prstDash val="sysDot"/>
            <a:round/>
            <a:headEnd/>
            <a:tailEnd/>
          </a:ln>
          <a:effectLst/>
        </p:spPr>
        <p:txBody>
          <a:bodyPr/>
          <a:lstStyle/>
          <a:p>
            <a:pPr>
              <a:defRPr/>
            </a:pPr>
            <a:endParaRPr lang="en-US">
              <a:latin typeface="+mj-lt"/>
              <a:cs typeface="Arial" charset="0"/>
            </a:endParaRPr>
          </a:p>
        </p:txBody>
      </p:sp>
      <p:sp>
        <p:nvSpPr>
          <p:cNvPr id="345099" name="Rectangle 11"/>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5100" name="Rectangle 12"/>
          <p:cNvSpPr>
            <a:spLocks noChangeArrowheads="1"/>
          </p:cNvSpPr>
          <p:nvPr/>
        </p:nvSpPr>
        <p:spPr bwMode="auto">
          <a:xfrm>
            <a:off x="69723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a:latin typeface="+mj-lt"/>
              </a:rPr>
              <a:t>2</a:t>
            </a:r>
            <a:r>
              <a:rPr lang="en-GB" sz="1400" b="1" dirty="0" smtClean="0">
                <a:latin typeface="+mj-lt"/>
                <a:cs typeface="Arial" charset="0"/>
              </a:rPr>
              <a:t> </a:t>
            </a:r>
            <a:r>
              <a:rPr lang="en-GB" sz="1400" b="1" dirty="0">
                <a:latin typeface="+mj-lt"/>
                <a:cs typeface="Arial" charset="0"/>
              </a:rPr>
              <a:t>days</a:t>
            </a:r>
          </a:p>
        </p:txBody>
      </p:sp>
      <p:sp>
        <p:nvSpPr>
          <p:cNvPr id="345101" name="Rectangle 13"/>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4 </a:t>
            </a:r>
            <a:r>
              <a:rPr lang="en-GB" sz="1400" b="1" dirty="0">
                <a:latin typeface="+mj-lt"/>
                <a:cs typeface="Arial" charset="0"/>
              </a:rPr>
              <a:t>days</a:t>
            </a:r>
          </a:p>
        </p:txBody>
      </p:sp>
      <p:sp>
        <p:nvSpPr>
          <p:cNvPr id="345102" name="Rectangle 14"/>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345103" name="Rectangle 15"/>
          <p:cNvSpPr>
            <a:spLocks noChangeArrowheads="1"/>
          </p:cNvSpPr>
          <p:nvPr/>
        </p:nvSpPr>
        <p:spPr bwMode="auto">
          <a:xfrm>
            <a:off x="76200" y="2638425"/>
            <a:ext cx="2514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a:latin typeface="+mj-lt"/>
                <a:cs typeface="Arial" charset="0"/>
              </a:rPr>
              <a:t> Pick up from home</a:t>
            </a:r>
          </a:p>
          <a:p>
            <a:pPr marL="63500" indent="-63500" eaLnBrk="0" hangingPunct="0">
              <a:buFontTx/>
              <a:buChar char="•"/>
              <a:defRPr/>
            </a:pPr>
            <a:r>
              <a:rPr lang="en-GB" sz="1400" dirty="0">
                <a:latin typeface="+mj-lt"/>
                <a:cs typeface="Arial" charset="0"/>
              </a:rPr>
              <a:t> Courier agency</a:t>
            </a:r>
          </a:p>
          <a:p>
            <a:pPr marL="63500" indent="-63500" eaLnBrk="0" hangingPunct="0">
              <a:buFontTx/>
              <a:buChar char="•"/>
              <a:defRPr/>
            </a:pPr>
            <a:r>
              <a:rPr lang="en-GB" sz="1400" dirty="0">
                <a:latin typeface="+mj-lt"/>
                <a:cs typeface="Arial" charset="0"/>
              </a:rPr>
              <a:t> Post</a:t>
            </a:r>
          </a:p>
          <a:p>
            <a:pPr marL="63500" indent="-63500" eaLnBrk="0" hangingPunct="0">
              <a:buFontTx/>
              <a:buChar char="•"/>
              <a:defRPr/>
            </a:pPr>
            <a:r>
              <a:rPr lang="en-GB" sz="1400" dirty="0">
                <a:latin typeface="+mj-lt"/>
                <a:cs typeface="Arial" charset="0"/>
              </a:rPr>
              <a:t> Drop box &amp; pick up</a:t>
            </a:r>
          </a:p>
          <a:p>
            <a:pPr marL="63500" indent="-63500" eaLnBrk="0" hangingPunct="0">
              <a:buFontTx/>
              <a:buChar char="•"/>
              <a:defRPr/>
            </a:pPr>
            <a:r>
              <a:rPr lang="en-GB" sz="1400" dirty="0">
                <a:latin typeface="+mj-lt"/>
                <a:cs typeface="Arial" charset="0"/>
              </a:rPr>
              <a:t> …</a:t>
            </a:r>
          </a:p>
          <a:p>
            <a:pPr marL="63500" indent="-63500" eaLnBrk="0" hangingPunct="0">
              <a:buFontTx/>
              <a:buChar char="•"/>
              <a:defRPr/>
            </a:pPr>
            <a:endParaRPr lang="en-GB" sz="1400" dirty="0">
              <a:latin typeface="+mj-lt"/>
              <a:cs typeface="Arial" charset="0"/>
            </a:endParaRPr>
          </a:p>
        </p:txBody>
      </p:sp>
      <p:sp>
        <p:nvSpPr>
          <p:cNvPr id="345104" name="Rectangle 16"/>
          <p:cNvSpPr>
            <a:spLocks noChangeArrowheads="1"/>
          </p:cNvSpPr>
          <p:nvPr/>
        </p:nvSpPr>
        <p:spPr bwMode="auto">
          <a:xfrm>
            <a:off x="3048000" y="2790825"/>
            <a:ext cx="2514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a:latin typeface="+mj-lt"/>
                <a:cs typeface="Arial" charset="0"/>
              </a:rPr>
              <a:t> Scan documents</a:t>
            </a:r>
          </a:p>
          <a:p>
            <a:pPr marL="63500" indent="-63500" eaLnBrk="0" hangingPunct="0">
              <a:buFontTx/>
              <a:buChar char="•"/>
              <a:defRPr/>
            </a:pPr>
            <a:r>
              <a:rPr lang="en-GB" sz="1400" dirty="0">
                <a:latin typeface="+mj-lt"/>
                <a:cs typeface="Arial" charset="0"/>
              </a:rPr>
              <a:t> Photograph documents</a:t>
            </a:r>
          </a:p>
          <a:p>
            <a:pPr marL="63500" indent="-63500" eaLnBrk="0" hangingPunct="0">
              <a:buFontTx/>
              <a:buChar char="•"/>
              <a:defRPr/>
            </a:pPr>
            <a:r>
              <a:rPr lang="en-GB" sz="1400" dirty="0">
                <a:latin typeface="+mj-lt"/>
                <a:cs typeface="Arial" charset="0"/>
              </a:rPr>
              <a:t> Data </a:t>
            </a:r>
            <a:r>
              <a:rPr lang="en-GB" sz="1400" dirty="0" smtClean="0">
                <a:latin typeface="+mj-lt"/>
                <a:cs typeface="Arial" charset="0"/>
              </a:rPr>
              <a:t>entry at branch</a:t>
            </a:r>
            <a:endParaRPr lang="en-GB" sz="1400" dirty="0">
              <a:latin typeface="+mj-lt"/>
              <a:cs typeface="Arial" charset="0"/>
            </a:endParaRPr>
          </a:p>
          <a:p>
            <a:pPr marL="63500" indent="-63500" eaLnBrk="0" hangingPunct="0">
              <a:buFontTx/>
              <a:buChar char="•"/>
              <a:defRPr/>
            </a:pPr>
            <a:r>
              <a:rPr lang="en-GB" sz="1400" dirty="0">
                <a:latin typeface="+mj-lt"/>
                <a:cs typeface="Arial" charset="0"/>
              </a:rPr>
              <a:t> Audio tape</a:t>
            </a:r>
          </a:p>
          <a:p>
            <a:pPr marL="63500" indent="-63500" eaLnBrk="0" hangingPunct="0">
              <a:buFontTx/>
              <a:buChar char="•"/>
              <a:defRPr/>
            </a:pPr>
            <a:r>
              <a:rPr lang="en-GB" sz="1400" dirty="0">
                <a:latin typeface="+mj-lt"/>
                <a:cs typeface="Arial" charset="0"/>
              </a:rPr>
              <a:t> …</a:t>
            </a:r>
          </a:p>
        </p:txBody>
      </p:sp>
      <p:sp>
        <p:nvSpPr>
          <p:cNvPr id="345105" name="Rectangle 17"/>
          <p:cNvSpPr>
            <a:spLocks noChangeArrowheads="1"/>
          </p:cNvSpPr>
          <p:nvPr/>
        </p:nvSpPr>
        <p:spPr bwMode="auto">
          <a:xfrm>
            <a:off x="7315200" y="4252913"/>
            <a:ext cx="1752600" cy="1552575"/>
          </a:xfrm>
          <a:prstGeom prst="rect">
            <a:avLst/>
          </a:prstGeom>
          <a:noFill/>
          <a:ln w="12700">
            <a:noFill/>
            <a:miter lim="800000"/>
            <a:headEnd/>
            <a:tailEnd/>
          </a:ln>
          <a:effectLst/>
        </p:spPr>
        <p:txBody>
          <a:bodyPr/>
          <a:lstStyle/>
          <a:p>
            <a:pPr marL="63500" indent="-63500" eaLnBrk="0" hangingPunct="0">
              <a:buFontTx/>
              <a:buChar char="•"/>
              <a:defRPr/>
            </a:pPr>
            <a:r>
              <a:rPr lang="en-GB" sz="1400" dirty="0" smtClean="0">
                <a:latin typeface="+mj-lt"/>
                <a:cs typeface="Arial" charset="0"/>
              </a:rPr>
              <a:t>Pre-printing</a:t>
            </a:r>
            <a:endParaRPr lang="en-GB" sz="1400" dirty="0">
              <a:latin typeface="+mj-lt"/>
              <a:cs typeface="Arial" charset="0"/>
            </a:endParaRPr>
          </a:p>
          <a:p>
            <a:pPr marL="63500" indent="-63500" eaLnBrk="0" hangingPunct="0">
              <a:buFontTx/>
              <a:buChar char="•"/>
              <a:defRPr/>
            </a:pPr>
            <a:r>
              <a:rPr lang="en-GB" sz="1400" dirty="0">
                <a:latin typeface="+mj-lt"/>
                <a:cs typeface="Arial" charset="0"/>
              </a:rPr>
              <a:t> Courier agency</a:t>
            </a:r>
          </a:p>
          <a:p>
            <a:pPr marL="63500" indent="-63500" eaLnBrk="0" hangingPunct="0">
              <a:buFontTx/>
              <a:buChar char="•"/>
              <a:defRPr/>
            </a:pPr>
            <a:r>
              <a:rPr lang="en-GB" sz="1400" dirty="0">
                <a:latin typeface="+mj-lt"/>
                <a:cs typeface="Arial" charset="0"/>
              </a:rPr>
              <a:t> Post</a:t>
            </a:r>
          </a:p>
          <a:p>
            <a:pPr marL="63500" indent="-63500" eaLnBrk="0" hangingPunct="0">
              <a:buFontTx/>
              <a:buChar char="•"/>
              <a:defRPr/>
            </a:pPr>
            <a:r>
              <a:rPr lang="en-GB" sz="1400" dirty="0" smtClean="0">
                <a:latin typeface="+mj-lt"/>
                <a:cs typeface="Arial" charset="0"/>
              </a:rPr>
              <a:t> </a:t>
            </a:r>
            <a:r>
              <a:rPr lang="en-GB" sz="1400" dirty="0">
                <a:latin typeface="+mj-lt"/>
                <a:cs typeface="Arial" charset="0"/>
              </a:rPr>
              <a:t>…</a:t>
            </a:r>
          </a:p>
          <a:p>
            <a:pPr marL="63500" indent="-63500" eaLnBrk="0" hangingPunct="0">
              <a:buFontTx/>
              <a:buChar char="•"/>
              <a:defRPr/>
            </a:pPr>
            <a:endParaRPr lang="en-GB" sz="1400" dirty="0">
              <a:latin typeface="+mj-lt"/>
              <a:cs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bwMode="auto"/>
        <p:txBody>
          <a:bodyPr>
            <a:spAutoFit/>
          </a:bodyPr>
          <a:lstStyle/>
          <a:p>
            <a:pPr eaLnBrk="1" hangingPunct="1"/>
            <a:r>
              <a:rPr lang="en-US" b="1" dirty="0" smtClean="0">
                <a:solidFill>
                  <a:srgbClr val="000000"/>
                </a:solidFill>
              </a:rPr>
              <a:t>Look for options for waste elimination / parallel processing  </a:t>
            </a:r>
            <a:br>
              <a:rPr lang="en-US" b="1" dirty="0" smtClean="0">
                <a:solidFill>
                  <a:srgbClr val="000000"/>
                </a:solidFill>
              </a:rPr>
            </a:br>
            <a:endParaRPr lang="en-GB" b="1" dirty="0" smtClean="0">
              <a:solidFill>
                <a:srgbClr val="000000"/>
              </a:solidFill>
            </a:endParaRPr>
          </a:p>
        </p:txBody>
      </p:sp>
      <p:sp>
        <p:nvSpPr>
          <p:cNvPr id="347139" name="Rectangle 3"/>
          <p:cNvSpPr>
            <a:spLocks noChangeArrowheads="1"/>
          </p:cNvSpPr>
          <p:nvPr/>
        </p:nvSpPr>
        <p:spPr bwMode="auto">
          <a:xfrm>
            <a:off x="7089775" y="2559050"/>
            <a:ext cx="987425"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Make card &amp; book</a:t>
            </a:r>
          </a:p>
        </p:txBody>
      </p:sp>
      <p:sp>
        <p:nvSpPr>
          <p:cNvPr id="347140" name="Rectangle 4"/>
          <p:cNvSpPr>
            <a:spLocks noChangeArrowheads="1"/>
          </p:cNvSpPr>
          <p:nvPr/>
        </p:nvSpPr>
        <p:spPr bwMode="auto">
          <a:xfrm>
            <a:off x="84138" y="1543050"/>
            <a:ext cx="2963862"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Transport paper</a:t>
            </a:r>
          </a:p>
        </p:txBody>
      </p:sp>
      <p:sp>
        <p:nvSpPr>
          <p:cNvPr id="347141" name="Rectangle 5"/>
          <p:cNvSpPr>
            <a:spLocks noChangeArrowheads="1"/>
          </p:cNvSpPr>
          <p:nvPr/>
        </p:nvSpPr>
        <p:spPr bwMode="auto">
          <a:xfrm>
            <a:off x="3048000" y="2051050"/>
            <a:ext cx="4038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400" b="1">
                <a:latin typeface="+mj-lt"/>
                <a:cs typeface="Arial" charset="0"/>
              </a:rPr>
              <a:t>Record data</a:t>
            </a:r>
          </a:p>
        </p:txBody>
      </p:sp>
      <p:sp>
        <p:nvSpPr>
          <p:cNvPr id="347142" name="Rectangle 6"/>
          <p:cNvSpPr>
            <a:spLocks noChangeArrowheads="1"/>
          </p:cNvSpPr>
          <p:nvPr/>
        </p:nvSpPr>
        <p:spPr bwMode="auto">
          <a:xfrm>
            <a:off x="8077200" y="3067050"/>
            <a:ext cx="990600" cy="514350"/>
          </a:xfrm>
          <a:prstGeom prst="rect">
            <a:avLst/>
          </a:prstGeom>
          <a:solidFill>
            <a:srgbClr val="C0C0C0"/>
          </a:solidFill>
          <a:ln w="12700">
            <a:solidFill>
              <a:schemeClr val="tx1"/>
            </a:solidFill>
            <a:miter lim="800000"/>
            <a:headEnd/>
            <a:tailEnd/>
          </a:ln>
          <a:effectLst/>
        </p:spPr>
        <p:txBody>
          <a:bodyPr anchor="ctr"/>
          <a:lstStyle/>
          <a:p>
            <a:pPr algn="ctr" eaLnBrk="0" hangingPunct="0">
              <a:defRPr/>
            </a:pPr>
            <a:r>
              <a:rPr lang="en-GB" sz="1200" b="1">
                <a:latin typeface="+mj-lt"/>
                <a:cs typeface="Arial" charset="0"/>
              </a:rPr>
              <a:t>Deliver card &amp; book</a:t>
            </a:r>
          </a:p>
        </p:txBody>
      </p:sp>
      <p:sp>
        <p:nvSpPr>
          <p:cNvPr id="347143" name="Rectangle 7"/>
          <p:cNvSpPr>
            <a:spLocks noChangeArrowheads="1"/>
          </p:cNvSpPr>
          <p:nvPr/>
        </p:nvSpPr>
        <p:spPr bwMode="auto">
          <a:xfrm>
            <a:off x="4457700" y="257175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2 </a:t>
            </a:r>
            <a:r>
              <a:rPr lang="en-GB" sz="1400" b="1" dirty="0">
                <a:latin typeface="+mj-lt"/>
                <a:cs typeface="Arial" charset="0"/>
              </a:rPr>
              <a:t>days</a:t>
            </a:r>
          </a:p>
        </p:txBody>
      </p:sp>
      <p:sp>
        <p:nvSpPr>
          <p:cNvPr id="347144" name="Rectangle 8"/>
          <p:cNvSpPr>
            <a:spLocks noChangeArrowheads="1"/>
          </p:cNvSpPr>
          <p:nvPr/>
        </p:nvSpPr>
        <p:spPr bwMode="auto">
          <a:xfrm>
            <a:off x="6972300" y="3098800"/>
            <a:ext cx="1143000" cy="209550"/>
          </a:xfrm>
          <a:prstGeom prst="rect">
            <a:avLst/>
          </a:prstGeom>
          <a:noFill/>
          <a:ln w="12700">
            <a:noFill/>
            <a:miter lim="800000"/>
            <a:headEnd/>
            <a:tailEnd/>
          </a:ln>
          <a:effectLst/>
        </p:spPr>
        <p:txBody>
          <a:bodyPr anchor="ctr"/>
          <a:lstStyle/>
          <a:p>
            <a:pPr algn="ctr" eaLnBrk="0" hangingPunct="0">
              <a:defRPr/>
            </a:pPr>
            <a:r>
              <a:rPr lang="en-GB" sz="1400" b="1" dirty="0" smtClean="0">
                <a:latin typeface="+mj-lt"/>
                <a:cs typeface="Arial" charset="0"/>
              </a:rPr>
              <a:t>2 </a:t>
            </a:r>
            <a:r>
              <a:rPr lang="en-GB" sz="1400" b="1" dirty="0">
                <a:latin typeface="+mj-lt"/>
                <a:cs typeface="Arial" charset="0"/>
              </a:rPr>
              <a:t>days</a:t>
            </a:r>
          </a:p>
        </p:txBody>
      </p:sp>
      <p:sp>
        <p:nvSpPr>
          <p:cNvPr id="347145" name="Rectangle 9"/>
          <p:cNvSpPr>
            <a:spLocks noChangeArrowheads="1"/>
          </p:cNvSpPr>
          <p:nvPr/>
        </p:nvSpPr>
        <p:spPr bwMode="auto">
          <a:xfrm>
            <a:off x="8001000" y="3581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4 days</a:t>
            </a:r>
          </a:p>
        </p:txBody>
      </p:sp>
      <p:sp>
        <p:nvSpPr>
          <p:cNvPr id="347146" name="Rectangle 10"/>
          <p:cNvSpPr>
            <a:spLocks noChangeArrowheads="1"/>
          </p:cNvSpPr>
          <p:nvPr/>
        </p:nvSpPr>
        <p:spPr bwMode="auto">
          <a:xfrm>
            <a:off x="914400" y="2057400"/>
            <a:ext cx="1143000" cy="209550"/>
          </a:xfrm>
          <a:prstGeom prst="rect">
            <a:avLst/>
          </a:prstGeom>
          <a:noFill/>
          <a:ln w="12700">
            <a:noFill/>
            <a:miter lim="800000"/>
            <a:headEnd/>
            <a:tailEnd/>
          </a:ln>
          <a:effectLst/>
        </p:spPr>
        <p:txBody>
          <a:bodyPr anchor="ctr"/>
          <a:lstStyle/>
          <a:p>
            <a:pPr algn="ctr" eaLnBrk="0" hangingPunct="0">
              <a:defRPr/>
            </a:pPr>
            <a:r>
              <a:rPr lang="en-GB" sz="1400" b="1">
                <a:latin typeface="+mj-lt"/>
                <a:cs typeface="Arial" charset="0"/>
              </a:rPr>
              <a:t>20 min</a:t>
            </a:r>
          </a:p>
        </p:txBody>
      </p:sp>
      <p:sp>
        <p:nvSpPr>
          <p:cNvPr id="12" name="Rounded Rectangular Callout 11"/>
          <p:cNvSpPr/>
          <p:nvPr/>
        </p:nvSpPr>
        <p:spPr bwMode="auto">
          <a:xfrm>
            <a:off x="5368925" y="5057775"/>
            <a:ext cx="2632075" cy="962025"/>
          </a:xfrm>
          <a:prstGeom prst="wedgeRoundRectCallout">
            <a:avLst>
              <a:gd name="adj1" fmla="val 19336"/>
              <a:gd name="adj2" fmla="val -23382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Can </a:t>
            </a:r>
            <a:r>
              <a:rPr kumimoji="0" lang="en-GB" sz="1600" b="0" i="0" u="none" strike="noStrike" cap="none" normalizeH="0" dirty="0" smtClean="0">
                <a:ln>
                  <a:noFill/>
                </a:ln>
                <a:solidFill>
                  <a:schemeClr val="folHlink"/>
                </a:solidFill>
                <a:effectLst/>
                <a:latin typeface="Arial" charset="0"/>
                <a:cs typeface="Arial" charset="0"/>
              </a:rPr>
              <a:t>pre-print card &amp; book and make it available at the branch</a:t>
            </a:r>
            <a:endParaRPr kumimoji="0" lang="en-GB" sz="1600" b="0" i="0" u="none" strike="noStrike" cap="none" normalizeH="0" baseline="0" dirty="0" smtClean="0">
              <a:ln>
                <a:noFill/>
              </a:ln>
              <a:solidFill>
                <a:schemeClr val="folHlink"/>
              </a:solidFill>
              <a:effectLst/>
              <a:latin typeface="Arial" charset="0"/>
              <a:cs typeface="Arial" charset="0"/>
            </a:endParaRPr>
          </a:p>
        </p:txBody>
      </p:sp>
      <p:sp>
        <p:nvSpPr>
          <p:cNvPr id="14" name="Rounded Rectangular Callout 13"/>
          <p:cNvSpPr/>
          <p:nvPr/>
        </p:nvSpPr>
        <p:spPr bwMode="auto">
          <a:xfrm>
            <a:off x="2057400" y="4576762"/>
            <a:ext cx="2828925" cy="962025"/>
          </a:xfrm>
          <a:prstGeom prst="wedgeRoundRectCallout">
            <a:avLst>
              <a:gd name="adj1" fmla="val 19336"/>
              <a:gd name="adj2" fmla="val -23382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Data can be recorded post account opening, at the centralised data entry place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heme/theme1.xml><?xml version="1.0" encoding="utf-8"?>
<a:theme xmlns:a="http://schemas.openxmlformats.org/drawingml/2006/main" name="tb4_onscreen_v2.1">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9775</TotalTime>
  <Words>5233</Words>
  <Application>Microsoft Office PowerPoint</Application>
  <PresentationFormat>On-screen Show (4:3)</PresentationFormat>
  <Paragraphs>790</Paragraphs>
  <Slides>68</Slides>
  <Notes>67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6" baseType="lpstr">
      <vt:lpstr>Arial</vt:lpstr>
      <vt:lpstr>Calibri</vt:lpstr>
      <vt:lpstr>Tahoma</vt:lpstr>
      <vt:lpstr>Verdana</vt:lpstr>
      <vt:lpstr>Wingdings</vt:lpstr>
      <vt:lpstr>tb4_onscreen_v2.1</vt:lpstr>
      <vt:lpstr>Clip</vt:lpstr>
      <vt:lpstr>Visio</vt:lpstr>
      <vt:lpstr>PowerPoint Presentation</vt:lpstr>
      <vt:lpstr>Redesigning existing processes</vt:lpstr>
      <vt:lpstr>Some principles of process re-design</vt:lpstr>
      <vt:lpstr>Simple Process Redesign Example: Bank Account Opening</vt:lpstr>
      <vt:lpstr>Discuss opportunities to have the wastes eliminated</vt:lpstr>
      <vt:lpstr>Identify broad functional definitions for groups of activities  </vt:lpstr>
      <vt:lpstr>The old process took ~ 8 days</vt:lpstr>
      <vt:lpstr>Identify alternate ways of achieving each function</vt:lpstr>
      <vt:lpstr>Look for options for waste elimination / parallel processing   </vt:lpstr>
      <vt:lpstr>Redesign the process (1/4)</vt:lpstr>
      <vt:lpstr>Redesign the process (2/4)</vt:lpstr>
      <vt:lpstr>Redesign the process (3/4)</vt:lpstr>
      <vt:lpstr>Redesign the process (4/4)</vt:lpstr>
      <vt:lpstr>Re-designed process</vt:lpstr>
      <vt:lpstr>The new process takes just a few minutes for the consumer</vt:lpstr>
      <vt:lpstr>Completing a process in a continuous flow helps reduce turnaround time significantly</vt:lpstr>
      <vt:lpstr>Process Redesign Example – Integrated Land Information System in AP</vt:lpstr>
      <vt:lpstr>A case of non-continuous flow…</vt:lpstr>
      <vt:lpstr>Existing System – Land Transactions</vt:lpstr>
      <vt:lpstr>Issues with the current process</vt:lpstr>
      <vt:lpstr>Process Re-design objectives</vt:lpstr>
      <vt:lpstr>ILIS – Re-engineered Scenario</vt:lpstr>
      <vt:lpstr>Re-designed process for ILIS</vt:lpstr>
      <vt:lpstr>Legal considerations for process re-engineering</vt:lpstr>
      <vt:lpstr>Hierarchy of Domain Legislation </vt:lpstr>
      <vt:lpstr>Incorporating legal changes</vt:lpstr>
      <vt:lpstr>Reworking existing processes</vt:lpstr>
      <vt:lpstr>Self Services example: Railway Reservation Current Scenario</vt:lpstr>
      <vt:lpstr>Railways Ticket booking – Total Time Taken</vt:lpstr>
      <vt:lpstr>Self Services example: Railway Reservation Re-engineered Scenario</vt:lpstr>
      <vt:lpstr>Benefits of converting department service to self services</vt:lpstr>
      <vt:lpstr>What kind of services can be converted to self services? (1 of 2)</vt:lpstr>
      <vt:lpstr>What kind of services can be converted to self  services? (2 of 2)</vt:lpstr>
      <vt:lpstr>Pre-requisites for end to end Self Service </vt:lpstr>
      <vt:lpstr>Process rework example – MCA21</vt:lpstr>
      <vt:lpstr>Situation before MCA21 rollout</vt:lpstr>
      <vt:lpstr>Snapshot of MCA21 implementation (1 of 3)</vt:lpstr>
      <vt:lpstr>Snapshot of MCA21 Implementation (2 of 3)</vt:lpstr>
      <vt:lpstr>Snapshot of MCA21 Implementation (3 of 3) </vt:lpstr>
      <vt:lpstr>MCA21 Impact</vt:lpstr>
      <vt:lpstr>The Issue of Digital Divide </vt:lpstr>
      <vt:lpstr>Income Tax – Providing process options</vt:lpstr>
      <vt:lpstr>Standardizing work processes</vt:lpstr>
      <vt:lpstr>Use of Standard Templates and Forms</vt:lpstr>
      <vt:lpstr>Removing Process Steps</vt:lpstr>
      <vt:lpstr>Removing Process Steps – Passport Seva example</vt:lpstr>
      <vt:lpstr>The existing process took about 40 days</vt:lpstr>
      <vt:lpstr>Is the police verification absolutely necessary…</vt:lpstr>
      <vt:lpstr>Revised process ~ 3 days</vt:lpstr>
      <vt:lpstr>Outsourcing of government process components</vt:lpstr>
      <vt:lpstr>Why Outsource?</vt:lpstr>
      <vt:lpstr>What to outsource / What not to outsource?</vt:lpstr>
      <vt:lpstr>Outsourcing – Risks and Considerations…</vt:lpstr>
      <vt:lpstr>Outsourcing example: e-Seva</vt:lpstr>
      <vt:lpstr>e-Seva: Overview</vt:lpstr>
      <vt:lpstr>e-Seva: Benefits</vt:lpstr>
      <vt:lpstr>Outsourcing: Passport Seva example (1 of 3)</vt:lpstr>
      <vt:lpstr>Outsourcing: Passport Seva example (2 of 3)</vt:lpstr>
      <vt:lpstr>Outsourcing: Passport Seva example (3 of 3)</vt:lpstr>
      <vt:lpstr>Replacing / Automating processes</vt:lpstr>
      <vt:lpstr>Some considerations before automating processes</vt:lpstr>
      <vt:lpstr>Bid Evaluation in e-Procurement - Automation example (G2G)  </vt:lpstr>
      <vt:lpstr>Problems with manual bid evaluation</vt:lpstr>
      <vt:lpstr>Scenario under e-Procurement</vt:lpstr>
      <vt:lpstr>Technology aids in Process Re-design</vt:lpstr>
      <vt:lpstr>Documenting the process design</vt:lpstr>
      <vt:lpstr>Taking stock…</vt:lpstr>
      <vt:lpstr>End of Session</vt:lpstr>
    </vt:vector>
  </TitlesOfParts>
  <Company>PricewaterhouseCoopers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Partho</dc:creator>
  <cp:lastModifiedBy>NIELIT6</cp:lastModifiedBy>
  <cp:revision>817</cp:revision>
  <dcterms:created xsi:type="dcterms:W3CDTF">2005-05-17T08:46:34Z</dcterms:created>
  <dcterms:modified xsi:type="dcterms:W3CDTF">2013-09-27T17:37:27Z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